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xls" ContentType="application/vnd.ms-exce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48" r:id="rId1"/>
  </p:sldMasterIdLst>
  <p:notesMasterIdLst>
    <p:notesMasterId r:id="rId63"/>
  </p:notesMasterIdLst>
  <p:handoutMasterIdLst>
    <p:handoutMasterId r:id="rId64"/>
  </p:handoutMasterIdLst>
  <p:sldIdLst>
    <p:sldId id="347" r:id="rId2"/>
    <p:sldId id="455" r:id="rId3"/>
    <p:sldId id="456" r:id="rId4"/>
    <p:sldId id="457" r:id="rId5"/>
    <p:sldId id="458" r:id="rId6"/>
    <p:sldId id="397" r:id="rId7"/>
    <p:sldId id="417" r:id="rId8"/>
    <p:sldId id="401" r:id="rId9"/>
    <p:sldId id="400" r:id="rId10"/>
    <p:sldId id="421" r:id="rId11"/>
    <p:sldId id="501" r:id="rId12"/>
    <p:sldId id="460" r:id="rId13"/>
    <p:sldId id="426" r:id="rId14"/>
    <p:sldId id="449" r:id="rId15"/>
    <p:sldId id="448" r:id="rId16"/>
    <p:sldId id="443" r:id="rId17"/>
    <p:sldId id="444" r:id="rId18"/>
    <p:sldId id="451" r:id="rId19"/>
    <p:sldId id="446" r:id="rId20"/>
    <p:sldId id="505" r:id="rId21"/>
    <p:sldId id="502" r:id="rId22"/>
    <p:sldId id="503" r:id="rId23"/>
    <p:sldId id="504" r:id="rId24"/>
    <p:sldId id="500" r:id="rId25"/>
    <p:sldId id="499" r:id="rId26"/>
    <p:sldId id="498" r:id="rId27"/>
    <p:sldId id="469" r:id="rId28"/>
    <p:sldId id="428" r:id="rId29"/>
    <p:sldId id="402" r:id="rId30"/>
    <p:sldId id="418" r:id="rId31"/>
    <p:sldId id="436" r:id="rId32"/>
    <p:sldId id="404" r:id="rId33"/>
    <p:sldId id="406" r:id="rId34"/>
    <p:sldId id="407" r:id="rId35"/>
    <p:sldId id="438" r:id="rId36"/>
    <p:sldId id="439" r:id="rId37"/>
    <p:sldId id="440" r:id="rId38"/>
    <p:sldId id="461" r:id="rId39"/>
    <p:sldId id="463" r:id="rId40"/>
    <p:sldId id="464" r:id="rId41"/>
    <p:sldId id="465" r:id="rId42"/>
    <p:sldId id="466" r:id="rId43"/>
    <p:sldId id="467" r:id="rId44"/>
    <p:sldId id="468" r:id="rId45"/>
    <p:sldId id="485" r:id="rId46"/>
    <p:sldId id="490" r:id="rId47"/>
    <p:sldId id="496" r:id="rId48"/>
    <p:sldId id="488" r:id="rId49"/>
    <p:sldId id="486" r:id="rId50"/>
    <p:sldId id="487" r:id="rId51"/>
    <p:sldId id="491" r:id="rId52"/>
    <p:sldId id="492" r:id="rId53"/>
    <p:sldId id="493" r:id="rId54"/>
    <p:sldId id="430" r:id="rId55"/>
    <p:sldId id="437" r:id="rId56"/>
    <p:sldId id="408" r:id="rId57"/>
    <p:sldId id="427" r:id="rId58"/>
    <p:sldId id="410" r:id="rId59"/>
    <p:sldId id="411" r:id="rId60"/>
    <p:sldId id="412" r:id="rId61"/>
    <p:sldId id="405" r:id="rId62"/>
  </p:sldIdLst>
  <p:sldSz cx="10287000" cy="6858000" type="35mm"/>
  <p:notesSz cx="6669088" cy="9802813"/>
  <p:embeddedFontLst>
    <p:embeddedFont>
      <p:font typeface="Calibri" pitchFamily="34" charset="0"/>
      <p:regular r:id="rId65"/>
      <p:bold r:id="rId66"/>
      <p:italic r:id="rId67"/>
      <p:boldItalic r:id="rId68"/>
    </p:embeddedFont>
    <p:embeddedFont>
      <p:font typeface="Times" pitchFamily="18" charset="0"/>
      <p:regular r:id="rId69"/>
      <p:bold r:id="rId70"/>
      <p:italic r:id="rId71"/>
      <p:boldItalic r:id="rId72"/>
    </p:embeddedFont>
    <p:embeddedFont>
      <p:font typeface="Century Gothic" pitchFamily="34" charset="0"/>
      <p:regular r:id="rId73"/>
      <p:bold r:id="rId74"/>
      <p:italic r:id="rId75"/>
      <p:boldItalic r:id="rId76"/>
    </p:embeddedFont>
  </p:embeddedFontLst>
  <p:defaultTextStyle>
    <a:defPPr>
      <a:defRPr lang="de-DE"/>
    </a:defPPr>
    <a:lvl1pPr algn="ctr" rtl="0" eaLnBrk="0" fontAlgn="base" hangingPunct="0">
      <a:spcBef>
        <a:spcPct val="0"/>
      </a:spcBef>
      <a:spcAft>
        <a:spcPct val="0"/>
      </a:spcAft>
      <a:defRPr sz="4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4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4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4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4400" kern="1200">
        <a:solidFill>
          <a:schemeClr val="tx1"/>
        </a:solidFill>
        <a:latin typeface="Times New Roman" pitchFamily="18" charset="0"/>
        <a:ea typeface="+mn-ea"/>
        <a:cs typeface="+mn-cs"/>
      </a:defRPr>
    </a:lvl5pPr>
    <a:lvl6pPr marL="2286000" algn="l" defTabSz="914400" rtl="0" eaLnBrk="1" latinLnBrk="0" hangingPunct="1">
      <a:defRPr sz="4400" kern="1200">
        <a:solidFill>
          <a:schemeClr val="tx1"/>
        </a:solidFill>
        <a:latin typeface="Times New Roman" pitchFamily="18" charset="0"/>
        <a:ea typeface="+mn-ea"/>
        <a:cs typeface="+mn-cs"/>
      </a:defRPr>
    </a:lvl6pPr>
    <a:lvl7pPr marL="2743200" algn="l" defTabSz="914400" rtl="0" eaLnBrk="1" latinLnBrk="0" hangingPunct="1">
      <a:defRPr sz="4400" kern="1200">
        <a:solidFill>
          <a:schemeClr val="tx1"/>
        </a:solidFill>
        <a:latin typeface="Times New Roman" pitchFamily="18" charset="0"/>
        <a:ea typeface="+mn-ea"/>
        <a:cs typeface="+mn-cs"/>
      </a:defRPr>
    </a:lvl7pPr>
    <a:lvl8pPr marL="3200400" algn="l" defTabSz="914400" rtl="0" eaLnBrk="1" latinLnBrk="0" hangingPunct="1">
      <a:defRPr sz="4400" kern="1200">
        <a:solidFill>
          <a:schemeClr val="tx1"/>
        </a:solidFill>
        <a:latin typeface="Times New Roman" pitchFamily="18" charset="0"/>
        <a:ea typeface="+mn-ea"/>
        <a:cs typeface="+mn-cs"/>
      </a:defRPr>
    </a:lvl8pPr>
    <a:lvl9pPr marL="3657600" algn="l" defTabSz="914400" rtl="0" eaLnBrk="1" latinLnBrk="0" hangingPunct="1">
      <a:defRPr sz="4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CC9900"/>
    <a:srgbClr val="292929"/>
    <a:srgbClr val="FF0000"/>
    <a:srgbClr val="FFFF00"/>
    <a:srgbClr val="DDDDDD"/>
    <a:srgbClr val="4D4D4D"/>
    <a:srgbClr val="6EA46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2306" autoAdjust="0"/>
    <p:restoredTop sz="71245" autoAdjust="0"/>
  </p:normalViewPr>
  <p:slideViewPr>
    <p:cSldViewPr snapToObjects="1">
      <p:cViewPr>
        <p:scale>
          <a:sx n="120" d="100"/>
          <a:sy n="120" d="100"/>
        </p:scale>
        <p:origin x="-342" y="432"/>
      </p:cViewPr>
      <p:guideLst>
        <p:guide orient="horz" pos="2160"/>
        <p:guide pos="3240"/>
      </p:guideLst>
    </p:cSldViewPr>
  </p:slideViewPr>
  <p:outlineViewPr>
    <p:cViewPr>
      <p:scale>
        <a:sx n="33" d="100"/>
        <a:sy n="33" d="100"/>
      </p:scale>
      <p:origin x="0" y="1728"/>
    </p:cViewPr>
    <p:sldLst>
      <p:sld r:id="rId1" collapse="1"/>
    </p:sldLst>
  </p:outlineViewPr>
  <p:notesTextViewPr>
    <p:cViewPr>
      <p:scale>
        <a:sx n="100" d="100"/>
        <a:sy n="100" d="100"/>
      </p:scale>
      <p:origin x="0" y="0"/>
    </p:cViewPr>
  </p:notesTextViewPr>
  <p:sorterViewPr>
    <p:cViewPr>
      <p:scale>
        <a:sx n="66" d="100"/>
        <a:sy n="66" d="100"/>
      </p:scale>
      <p:origin x="0" y="2556"/>
    </p:cViewPr>
  </p:sorterViewPr>
  <p:notesViewPr>
    <p:cSldViewPr snapToObjects="1">
      <p:cViewPr varScale="1">
        <p:scale>
          <a:sx n="45" d="100"/>
          <a:sy n="45" d="100"/>
        </p:scale>
        <p:origin x="-1206" y="15"/>
      </p:cViewPr>
      <p:guideLst>
        <p:guide orient="horz" pos="2156"/>
        <p:guide pos="2863"/>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font" Target="fonts/font4.fntdata"/><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font" Target="fonts/font5.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_rels/viewProps.xml.rels><?xml version="1.0" encoding="UTF-8" standalone="yes"?>
<Relationships xmlns="http://schemas.openxmlformats.org/package/2006/relationships"><Relationship Id="rId1" Type="http://schemas.openxmlformats.org/officeDocument/2006/relationships/slide" Target="slides/slide4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92" y="-1571"/>
            <a:ext cx="2890257" cy="489985"/>
          </a:xfrm>
          <a:prstGeom prst="rect">
            <a:avLst/>
          </a:prstGeom>
          <a:noFill/>
          <a:ln w="9525">
            <a:noFill/>
            <a:miter lim="800000"/>
            <a:headEnd/>
            <a:tailEnd/>
          </a:ln>
          <a:effectLst/>
        </p:spPr>
        <p:txBody>
          <a:bodyPr vert="horz" wrap="square" lIns="19005" tIns="0" rIns="19005" bIns="0" numCol="1" anchor="t" anchorCtr="0" compatLnSpc="1">
            <a:prstTxWarp prst="textNoShape">
              <a:avLst/>
            </a:prstTxWarp>
          </a:bodyPr>
          <a:lstStyle>
            <a:lvl1pPr algn="l" defTabSz="912813">
              <a:defRPr sz="1000" i="1" smtClean="0"/>
            </a:lvl1pPr>
          </a:lstStyle>
          <a:p>
            <a:pPr>
              <a:defRPr/>
            </a:pPr>
            <a:endParaRPr lang="de-DE"/>
          </a:p>
        </p:txBody>
      </p:sp>
      <p:sp>
        <p:nvSpPr>
          <p:cNvPr id="2051" name="Rectangle 3"/>
          <p:cNvSpPr>
            <a:spLocks noGrp="1" noChangeArrowheads="1"/>
          </p:cNvSpPr>
          <p:nvPr>
            <p:ph type="dt" idx="1"/>
          </p:nvPr>
        </p:nvSpPr>
        <p:spPr bwMode="auto">
          <a:xfrm>
            <a:off x="3778832" y="-1571"/>
            <a:ext cx="2890256" cy="489985"/>
          </a:xfrm>
          <a:prstGeom prst="rect">
            <a:avLst/>
          </a:prstGeom>
          <a:noFill/>
          <a:ln w="9525">
            <a:noFill/>
            <a:miter lim="800000"/>
            <a:headEnd/>
            <a:tailEnd/>
          </a:ln>
          <a:effectLst/>
        </p:spPr>
        <p:txBody>
          <a:bodyPr vert="horz" wrap="square" lIns="19005" tIns="0" rIns="19005" bIns="0" numCol="1" anchor="t" anchorCtr="0" compatLnSpc="1">
            <a:prstTxWarp prst="textNoShape">
              <a:avLst/>
            </a:prstTxWarp>
          </a:bodyPr>
          <a:lstStyle>
            <a:lvl1pPr algn="r" defTabSz="912813">
              <a:defRPr sz="1000" i="1" smtClean="0"/>
            </a:lvl1pPr>
          </a:lstStyle>
          <a:p>
            <a:pPr>
              <a:defRPr/>
            </a:pPr>
            <a:endParaRPr lang="de-DE"/>
          </a:p>
        </p:txBody>
      </p:sp>
      <p:sp>
        <p:nvSpPr>
          <p:cNvPr id="47108" name="Rectangle 4"/>
          <p:cNvSpPr>
            <a:spLocks noGrp="1" noRot="1" noChangeAspect="1" noChangeArrowheads="1" noTextEdit="1"/>
          </p:cNvSpPr>
          <p:nvPr>
            <p:ph type="sldImg" idx="2"/>
          </p:nvPr>
        </p:nvSpPr>
        <p:spPr bwMode="auto">
          <a:xfrm>
            <a:off x="585788" y="741363"/>
            <a:ext cx="5497512" cy="3663950"/>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888575" y="4656415"/>
            <a:ext cx="4890347" cy="4409852"/>
          </a:xfrm>
          <a:prstGeom prst="rect">
            <a:avLst/>
          </a:prstGeom>
          <a:noFill/>
          <a:ln w="9525">
            <a:noFill/>
            <a:miter lim="800000"/>
            <a:headEnd/>
            <a:tailEnd/>
          </a:ln>
          <a:effectLst/>
        </p:spPr>
        <p:txBody>
          <a:bodyPr vert="horz" wrap="square" lIns="91858" tIns="45929" rIns="91858" bIns="45929" numCol="1" anchor="t" anchorCtr="0" compatLnSpc="1">
            <a:prstTxWarp prst="textNoShape">
              <a:avLst/>
            </a:prstTxWarp>
          </a:bodyPr>
          <a:lstStyle/>
          <a:p>
            <a:pPr lvl="0"/>
            <a:r>
              <a:rPr lang="de-DE" noProof="0" smtClean="0"/>
              <a:t>Klicken Sie, um die Formate des Vorlagentextes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2054" name="Rectangle 6"/>
          <p:cNvSpPr>
            <a:spLocks noGrp="1" noChangeArrowheads="1"/>
          </p:cNvSpPr>
          <p:nvPr>
            <p:ph type="ftr" sz="quarter" idx="4"/>
          </p:nvPr>
        </p:nvSpPr>
        <p:spPr bwMode="auto">
          <a:xfrm>
            <a:off x="-1592" y="9312829"/>
            <a:ext cx="2890257" cy="489984"/>
          </a:xfrm>
          <a:prstGeom prst="rect">
            <a:avLst/>
          </a:prstGeom>
          <a:noFill/>
          <a:ln w="9525">
            <a:noFill/>
            <a:miter lim="800000"/>
            <a:headEnd/>
            <a:tailEnd/>
          </a:ln>
          <a:effectLst/>
        </p:spPr>
        <p:txBody>
          <a:bodyPr vert="horz" wrap="square" lIns="19005" tIns="0" rIns="19005" bIns="0" numCol="1" anchor="b" anchorCtr="0" compatLnSpc="1">
            <a:prstTxWarp prst="textNoShape">
              <a:avLst/>
            </a:prstTxWarp>
          </a:bodyPr>
          <a:lstStyle>
            <a:lvl1pPr algn="l" defTabSz="912813">
              <a:defRPr sz="1000" i="1" smtClean="0"/>
            </a:lvl1pPr>
          </a:lstStyle>
          <a:p>
            <a:pPr>
              <a:defRPr/>
            </a:pPr>
            <a:endParaRPr lang="de-DE"/>
          </a:p>
        </p:txBody>
      </p:sp>
      <p:sp>
        <p:nvSpPr>
          <p:cNvPr id="2055" name="Rectangle 7"/>
          <p:cNvSpPr>
            <a:spLocks noGrp="1" noChangeArrowheads="1"/>
          </p:cNvSpPr>
          <p:nvPr>
            <p:ph type="sldNum" sz="quarter" idx="5"/>
          </p:nvPr>
        </p:nvSpPr>
        <p:spPr bwMode="auto">
          <a:xfrm>
            <a:off x="3778832" y="9312829"/>
            <a:ext cx="2890256" cy="489984"/>
          </a:xfrm>
          <a:prstGeom prst="rect">
            <a:avLst/>
          </a:prstGeom>
          <a:noFill/>
          <a:ln w="9525">
            <a:noFill/>
            <a:miter lim="800000"/>
            <a:headEnd/>
            <a:tailEnd/>
          </a:ln>
          <a:effectLst/>
        </p:spPr>
        <p:txBody>
          <a:bodyPr vert="horz" wrap="square" lIns="19005" tIns="0" rIns="19005" bIns="0" numCol="1" anchor="b" anchorCtr="0" compatLnSpc="1">
            <a:prstTxWarp prst="textNoShape">
              <a:avLst/>
            </a:prstTxWarp>
          </a:bodyPr>
          <a:lstStyle>
            <a:lvl1pPr algn="r" defTabSz="912813">
              <a:defRPr sz="1000" i="1" smtClean="0"/>
            </a:lvl1pPr>
          </a:lstStyle>
          <a:p>
            <a:pPr>
              <a:defRPr/>
            </a:pPr>
            <a:fld id="{1E2420FF-569E-4116-8733-A2E49D730AA7}"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86D0483B-D1E3-4A2A-9F06-B901E898000A}" type="slidenum">
              <a:rPr lang="de-DE"/>
              <a:pPr/>
              <a:t>1</a:t>
            </a:fld>
            <a:endParaRPr lang="de-DE"/>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lIns="91230" tIns="45615" rIns="91230" bIns="45615"/>
          <a:lstStyle/>
          <a:p>
            <a:r>
              <a:rPr lang="de-DE" smtClean="0"/>
              <a:t>In der Hausarztpraxis fast immer Anamnese bekannt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16358B53-6F61-4CCE-823A-D6EEF5581688}" type="slidenum">
              <a:rPr lang="de-DE"/>
              <a:pPr/>
              <a:t>21</a:t>
            </a:fld>
            <a:endParaRPr lang="de-DE"/>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lIns="91230" tIns="45615" rIns="91230" bIns="45615"/>
          <a:lstStyle/>
          <a:p>
            <a:r>
              <a:rPr lang="de-DE" smtClean="0"/>
              <a:t>In der Hausarztpraxis fast immer Anamnese bekannt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16358B53-6F61-4CCE-823A-D6EEF5581688}" type="slidenum">
              <a:rPr lang="de-DE"/>
              <a:pPr/>
              <a:t>22</a:t>
            </a:fld>
            <a:endParaRPr lang="de-DE"/>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lIns="91230" tIns="45615" rIns="91230" bIns="45615"/>
          <a:lstStyle/>
          <a:p>
            <a:r>
              <a:rPr lang="de-DE" smtClean="0"/>
              <a:t>In der Hausarztpraxis fast immer Anamnese bekannt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16358B53-6F61-4CCE-823A-D6EEF5581688}" type="slidenum">
              <a:rPr lang="de-DE"/>
              <a:pPr/>
              <a:t>23</a:t>
            </a:fld>
            <a:endParaRPr lang="de-DE"/>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lIns="91230" tIns="45615" rIns="91230" bIns="45615"/>
          <a:lstStyle/>
          <a:p>
            <a:r>
              <a:rPr lang="de-DE" smtClean="0"/>
              <a:t>In der Hausarztpraxis fast immer Anamnese bekannt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16358B53-6F61-4CCE-823A-D6EEF5581688}" type="slidenum">
              <a:rPr lang="de-DE"/>
              <a:pPr/>
              <a:t>24</a:t>
            </a:fld>
            <a:endParaRPr lang="de-DE"/>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lIns="91230" tIns="45615" rIns="91230" bIns="45615"/>
          <a:lstStyle/>
          <a:p>
            <a:r>
              <a:rPr lang="de-DE" smtClean="0"/>
              <a:t>In der Hausarztpraxis fast immer Anamnese bekannt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16358B53-6F61-4CCE-823A-D6EEF5581688}" type="slidenum">
              <a:rPr lang="de-DE"/>
              <a:pPr/>
              <a:t>25</a:t>
            </a:fld>
            <a:endParaRPr lang="de-DE"/>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lIns="91230" tIns="45615" rIns="91230" bIns="45615"/>
          <a:lstStyle/>
          <a:p>
            <a:r>
              <a:rPr lang="de-DE" smtClean="0"/>
              <a:t>In der Hausarztpraxis fast immer Anamnese bekannt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6BA5D63-A3DB-40AA-8172-547B46EF0928}" type="slidenum">
              <a:rPr lang="de-DE"/>
              <a:pPr/>
              <a:t>28</a:t>
            </a:fld>
            <a:endParaRPr lang="de-DE"/>
          </a:p>
        </p:txBody>
      </p:sp>
      <p:sp>
        <p:nvSpPr>
          <p:cNvPr id="56323" name="Rectangle 1026"/>
          <p:cNvSpPr>
            <a:spLocks noGrp="1" noRot="1" noChangeAspect="1" noChangeArrowheads="1" noTextEdit="1"/>
          </p:cNvSpPr>
          <p:nvPr>
            <p:ph type="sldImg"/>
          </p:nvPr>
        </p:nvSpPr>
        <p:spPr>
          <a:solidFill>
            <a:srgbClr val="FFFFFF"/>
          </a:solidFill>
          <a:ln/>
        </p:spPr>
      </p:sp>
      <p:sp>
        <p:nvSpPr>
          <p:cNvPr id="56324" name="Rectangle 1027"/>
          <p:cNvSpPr>
            <a:spLocks noGrp="1" noChangeArrowheads="1"/>
          </p:cNvSpPr>
          <p:nvPr>
            <p:ph type="body" idx="1"/>
          </p:nvPr>
        </p:nvSpPr>
        <p:spPr>
          <a:solidFill>
            <a:srgbClr val="FFFFFF"/>
          </a:solidFill>
          <a:ln>
            <a:solidFill>
              <a:srgbClr val="000000"/>
            </a:solidFill>
          </a:ln>
        </p:spPr>
        <p:txBody>
          <a:bodyPr lIns="91230" tIns="45615" rIns="91230" bIns="45615"/>
          <a:lstStyle/>
          <a:p>
            <a:r>
              <a:rPr lang="de-DE" smtClean="0"/>
              <a:t>In der Hausarztpraxis fast immer Anamnese bekannt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7"/>
          <p:cNvSpPr txBox="1">
            <a:spLocks noGrp="1" noChangeArrowheads="1"/>
          </p:cNvSpPr>
          <p:nvPr/>
        </p:nvSpPr>
        <p:spPr bwMode="auto">
          <a:xfrm>
            <a:off x="3777461" y="9311684"/>
            <a:ext cx="2890137" cy="489609"/>
          </a:xfrm>
          <a:prstGeom prst="rect">
            <a:avLst/>
          </a:prstGeom>
          <a:noFill/>
          <a:ln w="9525">
            <a:noFill/>
            <a:miter lim="800000"/>
            <a:headEnd/>
            <a:tailEnd/>
          </a:ln>
        </p:spPr>
        <p:txBody>
          <a:bodyPr lIns="94611" tIns="47305" rIns="94611" bIns="47305" anchor="b"/>
          <a:lstStyle/>
          <a:p>
            <a:pPr algn="r" defTabSz="946221"/>
            <a:fld id="{3AE6FAB6-55B3-47B1-ADD4-0C790D689047}" type="slidenum">
              <a:rPr lang="de-DE" sz="1200">
                <a:latin typeface="Times" charset="0"/>
                <a:ea typeface="ＭＳ Ｐゴシック" charset="-128"/>
              </a:rPr>
              <a:pPr algn="r" defTabSz="946221"/>
              <a:t>38</a:t>
            </a:fld>
            <a:endParaRPr lang="de-DE" sz="1200" dirty="0">
              <a:latin typeface="Times" charset="0"/>
              <a:ea typeface="ＭＳ Ｐゴシック" charset="-128"/>
            </a:endParaRPr>
          </a:p>
        </p:txBody>
      </p:sp>
      <p:sp>
        <p:nvSpPr>
          <p:cNvPr id="816131" name="Rectangle 2"/>
          <p:cNvSpPr>
            <a:spLocks noGrp="1" noRot="1" noChangeAspect="1" noChangeArrowheads="1" noTextEdit="1"/>
          </p:cNvSpPr>
          <p:nvPr>
            <p:ph type="sldImg"/>
          </p:nvPr>
        </p:nvSpPr>
        <p:spPr>
          <a:xfrm>
            <a:off x="577850" y="736600"/>
            <a:ext cx="5513388" cy="3675063"/>
          </a:xfrm>
          <a:ln/>
        </p:spPr>
      </p:sp>
      <p:sp>
        <p:nvSpPr>
          <p:cNvPr id="816132" name="Rectangle 3"/>
          <p:cNvSpPr>
            <a:spLocks noGrp="1" noChangeArrowheads="1"/>
          </p:cNvSpPr>
          <p:nvPr>
            <p:ph type="body" idx="1"/>
          </p:nvPr>
        </p:nvSpPr>
        <p:spPr>
          <a:xfrm>
            <a:off x="666612" y="4655842"/>
            <a:ext cx="5335867" cy="4411038"/>
          </a:xfrm>
        </p:spPr>
        <p:txBody>
          <a:bodyPr lIns="94611" tIns="47305" rIns="94611" bIns="47305"/>
          <a:lstStyle/>
          <a:p>
            <a:r>
              <a:rPr lang="de-DE" smtClean="0"/>
              <a:t>Im Lancet werden regelmäßig die weltweit führenden Risikofaktoren veröffentlicht. Die Hypertonie steht hier bisher stets an vorderster Position –nicht nur in den westlichen Ländern, sondern auch in Asien und Afrika, in Schwellen- und Entwicklungsländern.</a:t>
            </a:r>
          </a:p>
          <a:p>
            <a:r>
              <a:rPr lang="de-DE" smtClean="0"/>
              <a:t>Es folgen weitere klassische Risikofaktoren, wie Rauchen, Hypercholesterinämie, Übergewicht, Bewegungsmangel usw.</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5"/>
          <p:cNvSpPr txBox="1">
            <a:spLocks noGrp="1" noChangeArrowheads="1"/>
          </p:cNvSpPr>
          <p:nvPr/>
        </p:nvSpPr>
        <p:spPr bwMode="auto">
          <a:xfrm>
            <a:off x="3665613" y="9244781"/>
            <a:ext cx="2888646" cy="457678"/>
          </a:xfrm>
          <a:prstGeom prst="rect">
            <a:avLst/>
          </a:prstGeom>
          <a:noFill/>
          <a:ln w="9525">
            <a:noFill/>
            <a:miter lim="800000"/>
            <a:headEnd/>
            <a:tailEnd/>
          </a:ln>
        </p:spPr>
        <p:txBody>
          <a:bodyPr lIns="19627" tIns="0" rIns="19627" bIns="0" anchor="b"/>
          <a:lstStyle/>
          <a:p>
            <a:pPr algn="r" defTabSz="783969"/>
            <a:fld id="{D585C889-6E78-42CC-9519-FACFA4425799}" type="slidenum">
              <a:rPr lang="en-US" sz="1200">
                <a:latin typeface="Arial" pitchFamily="34" charset="0"/>
              </a:rPr>
              <a:pPr algn="r" defTabSz="783969"/>
              <a:t>39</a:t>
            </a:fld>
            <a:endParaRPr lang="en-US" sz="1200" dirty="0">
              <a:latin typeface="Arial" pitchFamily="34" charset="0"/>
            </a:endParaRPr>
          </a:p>
        </p:txBody>
      </p:sp>
      <p:sp>
        <p:nvSpPr>
          <p:cNvPr id="978947" name="Rectangle 2"/>
          <p:cNvSpPr>
            <a:spLocks noGrp="1" noRot="1" noChangeAspect="1" noChangeArrowheads="1" noTextEdit="1"/>
          </p:cNvSpPr>
          <p:nvPr>
            <p:ph type="sldImg"/>
          </p:nvPr>
        </p:nvSpPr>
        <p:spPr>
          <a:xfrm>
            <a:off x="765175" y="857250"/>
            <a:ext cx="5138738" cy="3425825"/>
          </a:xfrm>
          <a:ln/>
        </p:spPr>
      </p:sp>
      <p:sp>
        <p:nvSpPr>
          <p:cNvPr id="978948" name="Rectangle 3"/>
          <p:cNvSpPr>
            <a:spLocks noGrp="1" noChangeArrowheads="1"/>
          </p:cNvSpPr>
          <p:nvPr>
            <p:ph type="body" idx="1"/>
          </p:nvPr>
        </p:nvSpPr>
        <p:spPr>
          <a:xfrm>
            <a:off x="1064788" y="4655842"/>
            <a:ext cx="4536531" cy="4129741"/>
          </a:xfrm>
        </p:spPr>
        <p:txBody>
          <a:bodyPr lIns="0" tIns="0" rIns="0" bIns="0"/>
          <a:lstStyle/>
          <a:p>
            <a:r>
              <a:rPr lang="en-GB" b="1" smtClean="0"/>
              <a:t>Reference</a:t>
            </a:r>
          </a:p>
          <a:p>
            <a:r>
              <a:rPr lang="en-GB" smtClean="0"/>
              <a:t>2007 European Society of Hypertension-European Society of Cardiology guidelines for the management of arterial hypertension. </a:t>
            </a:r>
            <a:r>
              <a:rPr lang="fr-FR" smtClean="0"/>
              <a:t>Eur Heart J 2007;28:1462</a:t>
            </a:r>
            <a:r>
              <a:rPr lang="fr-FR" smtClean="0">
                <a:cs typeface="Arial" pitchFamily="34" charset="0"/>
              </a:rPr>
              <a:t>–1536</a:t>
            </a:r>
            <a:endParaRPr lang="en-GB" smtClean="0"/>
          </a:p>
          <a:p>
            <a:endParaRPr lang="en-GB"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Grp="1" noRot="1" noChangeAspect="1" noChangeArrowheads="1" noTextEdit="1"/>
          </p:cNvSpPr>
          <p:nvPr>
            <p:ph type="sldImg"/>
          </p:nvPr>
        </p:nvSpPr>
        <p:spPr>
          <a:xfrm>
            <a:off x="577850" y="736600"/>
            <a:ext cx="5513388" cy="3675063"/>
          </a:xfrm>
          <a:ln/>
        </p:spPr>
      </p:sp>
      <p:sp>
        <p:nvSpPr>
          <p:cNvPr id="1003523" name="Rectangle 3"/>
          <p:cNvSpPr>
            <a:spLocks noGrp="1" noChangeArrowheads="1"/>
          </p:cNvSpPr>
          <p:nvPr>
            <p:ph type="body" idx="1"/>
          </p:nvPr>
        </p:nvSpPr>
        <p:spPr>
          <a:xfrm>
            <a:off x="666612" y="4655842"/>
            <a:ext cx="5335867" cy="4411038"/>
          </a:xfrm>
        </p:spPr>
        <p:txBody>
          <a:bodyPr lIns="94611" tIns="47305" rIns="94611" bIns="47305"/>
          <a:lstStyle/>
          <a:p>
            <a:pPr eaLnBrk="1" hangingPunct="1"/>
            <a:endParaRPr lang="de-D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0" name="Rectangle 2"/>
          <p:cNvSpPr>
            <a:spLocks noGrp="1" noRot="1" noChangeAspect="1" noChangeArrowheads="1" noTextEdit="1"/>
          </p:cNvSpPr>
          <p:nvPr>
            <p:ph type="sldImg"/>
          </p:nvPr>
        </p:nvSpPr>
        <p:spPr>
          <a:xfrm>
            <a:off x="577850" y="736600"/>
            <a:ext cx="5513388" cy="3675063"/>
          </a:xfrm>
          <a:ln/>
        </p:spPr>
      </p:sp>
      <p:sp>
        <p:nvSpPr>
          <p:cNvPr id="1005571" name="Rectangle 3"/>
          <p:cNvSpPr>
            <a:spLocks noGrp="1" noChangeArrowheads="1"/>
          </p:cNvSpPr>
          <p:nvPr>
            <p:ph type="body" idx="1"/>
          </p:nvPr>
        </p:nvSpPr>
        <p:spPr>
          <a:xfrm>
            <a:off x="666612" y="4655842"/>
            <a:ext cx="5335867" cy="4411038"/>
          </a:xfrm>
        </p:spPr>
        <p:txBody>
          <a:bodyPr lIns="94611" tIns="47305" rIns="94611" bIns="47305"/>
          <a:lstStyle/>
          <a:p>
            <a:pPr eaLnBrk="1" hangingPunct="1"/>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6D61BBF0-86DC-40E5-AF41-9D7A31906441}" type="slidenum">
              <a:rPr lang="de-DE"/>
              <a:pPr/>
              <a:t>2</a:t>
            </a:fld>
            <a:endParaRPr lang="de-DE"/>
          </a:p>
        </p:txBody>
      </p:sp>
      <p:sp>
        <p:nvSpPr>
          <p:cNvPr id="50179" name="Rectangle 2"/>
          <p:cNvSpPr>
            <a:spLocks noGrp="1" noRot="1" noChangeAspect="1" noChangeArrowheads="1" noTextEdit="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lIns="91230" tIns="45615" rIns="91230" bIns="45615"/>
          <a:lstStyle/>
          <a:p>
            <a:r>
              <a:rPr lang="de-DE" smtClean="0"/>
              <a:t>In der Hausarztpraxis fast immer Anamnese bekannt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Rot="1" noChangeAspect="1" noChangeArrowheads="1" noTextEdit="1"/>
          </p:cNvSpPr>
          <p:nvPr>
            <p:ph type="sldImg"/>
          </p:nvPr>
        </p:nvSpPr>
        <p:spPr>
          <a:xfrm>
            <a:off x="577850" y="736600"/>
            <a:ext cx="5513388" cy="3675063"/>
          </a:xfrm>
          <a:ln/>
        </p:spPr>
      </p:sp>
      <p:sp>
        <p:nvSpPr>
          <p:cNvPr id="864259" name="Rectangle 3"/>
          <p:cNvSpPr>
            <a:spLocks noGrp="1" noChangeArrowheads="1"/>
          </p:cNvSpPr>
          <p:nvPr>
            <p:ph type="body" idx="1"/>
          </p:nvPr>
        </p:nvSpPr>
        <p:spPr>
          <a:xfrm>
            <a:off x="666612" y="4655842"/>
            <a:ext cx="5335867" cy="4411038"/>
          </a:xfrm>
        </p:spPr>
        <p:txBody>
          <a:bodyPr lIns="94611" tIns="47305" rIns="94611" bIns="47305"/>
          <a:lstStyle/>
          <a:p>
            <a:pPr eaLnBrk="1" hangingPunct="1"/>
            <a:endParaRPr lang="de-D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C6DDD8-3E65-4194-ABE1-A910020C7CD1}" type="slidenum">
              <a:rPr lang="de-DE"/>
              <a:pPr/>
              <a:t>47</a:t>
            </a:fld>
            <a:endParaRPr lang="de-DE"/>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p:txBody>
          <a:bodyPr/>
          <a:lstStyle/>
          <a:p>
            <a:pPr lvl="4"/>
            <a:endParaRPr lang="de-DE">
              <a:solidFill>
                <a:srgbClr val="FFFFFF"/>
              </a:solidFill>
              <a:latin typeface="Wingdings" pitchFamily="2" charset="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5991E-C7B9-47E6-8FAB-9EA73CDE8449}" type="slidenum">
              <a:rPr lang="de-DE"/>
              <a:pPr/>
              <a:t>50</a:t>
            </a:fld>
            <a:endParaRPr lang="de-DE"/>
          </a:p>
        </p:txBody>
      </p:sp>
      <p:sp>
        <p:nvSpPr>
          <p:cNvPr id="220162" name="Rectangle 2"/>
          <p:cNvSpPr>
            <a:spLocks noGrp="1" noRot="1" noChangeAspect="1" noChangeArrowheads="1" noTextEdit="1"/>
          </p:cNvSpPr>
          <p:nvPr>
            <p:ph type="sldImg"/>
          </p:nvPr>
        </p:nvSpPr>
        <p:spPr>
          <a:xfrm>
            <a:off x="577850" y="735013"/>
            <a:ext cx="5513388" cy="3675062"/>
          </a:xfrm>
          <a:ln/>
        </p:spPr>
      </p:sp>
      <p:sp>
        <p:nvSpPr>
          <p:cNvPr id="220163" name="Rectangle 3"/>
          <p:cNvSpPr>
            <a:spLocks noGrp="1" noChangeArrowheads="1"/>
          </p:cNvSpPr>
          <p:nvPr>
            <p:ph type="body" idx="1"/>
          </p:nvPr>
        </p:nvSpPr>
        <p:spPr>
          <a:xfrm>
            <a:off x="889000" y="4655421"/>
            <a:ext cx="4891090" cy="4411823"/>
          </a:xfrm>
        </p:spPr>
        <p:txBody>
          <a:bodyPr/>
          <a:lstStyle/>
          <a:p>
            <a:pPr algn="just"/>
            <a:r>
              <a:rPr lang="de-DE" dirty="0" err="1">
                <a:solidFill>
                  <a:srgbClr val="000000"/>
                </a:solidFill>
                <a:latin typeface="Arial" pitchFamily="34" charset="0"/>
              </a:rPr>
              <a:t>Immunohistochemical</a:t>
            </a:r>
            <a:r>
              <a:rPr lang="de-DE" dirty="0">
                <a:solidFill>
                  <a:srgbClr val="000000"/>
                </a:solidFill>
                <a:latin typeface="Arial" pitchFamily="34" charset="0"/>
              </a:rPr>
              <a:t> </a:t>
            </a:r>
            <a:r>
              <a:rPr lang="de-DE" dirty="0" err="1">
                <a:solidFill>
                  <a:srgbClr val="000000"/>
                </a:solidFill>
                <a:latin typeface="Arial" pitchFamily="34" charset="0"/>
              </a:rPr>
              <a:t>staining</a:t>
            </a:r>
            <a:r>
              <a:rPr lang="de-DE" dirty="0">
                <a:solidFill>
                  <a:srgbClr val="000000"/>
                </a:solidFill>
                <a:latin typeface="Arial" pitchFamily="34" charset="0"/>
              </a:rPr>
              <a:t> </a:t>
            </a:r>
            <a:r>
              <a:rPr lang="de-DE" dirty="0" err="1">
                <a:solidFill>
                  <a:srgbClr val="000000"/>
                </a:solidFill>
                <a:latin typeface="Arial" pitchFamily="34" charset="0"/>
              </a:rPr>
              <a:t>of</a:t>
            </a:r>
            <a:r>
              <a:rPr lang="de-DE" dirty="0">
                <a:solidFill>
                  <a:srgbClr val="000000"/>
                </a:solidFill>
                <a:latin typeface="Arial" pitchFamily="34" charset="0"/>
              </a:rPr>
              <a:t> (</a:t>
            </a:r>
            <a:r>
              <a:rPr lang="de-DE" i="1" dirty="0">
                <a:solidFill>
                  <a:srgbClr val="000000"/>
                </a:solidFill>
                <a:latin typeface="Arial" pitchFamily="34" charset="0"/>
              </a:rPr>
              <a:t>A</a:t>
            </a:r>
            <a:r>
              <a:rPr lang="de-DE" dirty="0">
                <a:solidFill>
                  <a:srgbClr val="000000"/>
                </a:solidFill>
                <a:latin typeface="Arial" pitchFamily="34" charset="0"/>
              </a:rPr>
              <a:t>) </a:t>
            </a:r>
            <a:r>
              <a:rPr lang="de-DE" dirty="0" err="1">
                <a:solidFill>
                  <a:srgbClr val="000000"/>
                </a:solidFill>
                <a:latin typeface="Arial" pitchFamily="34" charset="0"/>
              </a:rPr>
              <a:t>CaR</a:t>
            </a:r>
            <a:r>
              <a:rPr lang="de-DE" dirty="0">
                <a:solidFill>
                  <a:srgbClr val="000000"/>
                </a:solidFill>
                <a:latin typeface="Arial" pitchFamily="34" charset="0"/>
              </a:rPr>
              <a:t> </a:t>
            </a:r>
            <a:r>
              <a:rPr lang="de-DE" dirty="0" err="1">
                <a:solidFill>
                  <a:srgbClr val="000000"/>
                </a:solidFill>
                <a:latin typeface="Arial" pitchFamily="34" charset="0"/>
              </a:rPr>
              <a:t>and</a:t>
            </a:r>
            <a:r>
              <a:rPr lang="de-DE" dirty="0">
                <a:solidFill>
                  <a:srgbClr val="000000"/>
                </a:solidFill>
                <a:latin typeface="Arial" pitchFamily="34" charset="0"/>
              </a:rPr>
              <a:t> (</a:t>
            </a:r>
            <a:r>
              <a:rPr lang="de-DE" i="1" dirty="0">
                <a:solidFill>
                  <a:srgbClr val="000000"/>
                </a:solidFill>
                <a:latin typeface="Arial" pitchFamily="34" charset="0"/>
              </a:rPr>
              <a:t>B</a:t>
            </a:r>
            <a:r>
              <a:rPr lang="de-DE" dirty="0">
                <a:solidFill>
                  <a:srgbClr val="000000"/>
                </a:solidFill>
                <a:latin typeface="Arial" pitchFamily="34" charset="0"/>
              </a:rPr>
              <a:t>) PCNA in </a:t>
            </a:r>
            <a:r>
              <a:rPr lang="de-DE" dirty="0" err="1">
                <a:solidFill>
                  <a:srgbClr val="000000"/>
                </a:solidFill>
                <a:latin typeface="Arial" pitchFamily="34" charset="0"/>
              </a:rPr>
              <a:t>consecutive</a:t>
            </a:r>
            <a:r>
              <a:rPr lang="de-DE" dirty="0">
                <a:solidFill>
                  <a:srgbClr val="000000"/>
                </a:solidFill>
                <a:latin typeface="Arial" pitchFamily="34" charset="0"/>
              </a:rPr>
              <a:t> </a:t>
            </a:r>
            <a:r>
              <a:rPr lang="de-DE" dirty="0" err="1">
                <a:solidFill>
                  <a:srgbClr val="000000"/>
                </a:solidFill>
                <a:latin typeface="Arial" pitchFamily="34" charset="0"/>
              </a:rPr>
              <a:t>sections</a:t>
            </a:r>
            <a:r>
              <a:rPr lang="de-DE" dirty="0">
                <a:solidFill>
                  <a:srgbClr val="000000"/>
                </a:solidFill>
                <a:latin typeface="Arial" pitchFamily="34" charset="0"/>
              </a:rPr>
              <a:t> </a:t>
            </a:r>
            <a:r>
              <a:rPr lang="de-DE" dirty="0" err="1">
                <a:solidFill>
                  <a:srgbClr val="000000"/>
                </a:solidFill>
                <a:latin typeface="Arial" pitchFamily="34" charset="0"/>
              </a:rPr>
              <a:t>of</a:t>
            </a:r>
            <a:r>
              <a:rPr lang="de-DE" dirty="0">
                <a:solidFill>
                  <a:srgbClr val="000000"/>
                </a:solidFill>
                <a:latin typeface="Arial" pitchFamily="34" charset="0"/>
              </a:rPr>
              <a:t> </a:t>
            </a:r>
            <a:r>
              <a:rPr lang="de-DE" dirty="0" err="1">
                <a:solidFill>
                  <a:srgbClr val="000000"/>
                </a:solidFill>
                <a:latin typeface="Arial" pitchFamily="34" charset="0"/>
              </a:rPr>
              <a:t>hyperplastic</a:t>
            </a:r>
            <a:r>
              <a:rPr lang="de-DE" dirty="0">
                <a:solidFill>
                  <a:srgbClr val="000000"/>
                </a:solidFill>
                <a:latin typeface="Arial" pitchFamily="34" charset="0"/>
              </a:rPr>
              <a:t> </a:t>
            </a:r>
            <a:r>
              <a:rPr lang="de-DE" dirty="0" err="1">
                <a:solidFill>
                  <a:srgbClr val="000000"/>
                </a:solidFill>
                <a:latin typeface="Arial" pitchFamily="34" charset="0"/>
              </a:rPr>
              <a:t>parathyroid</a:t>
            </a:r>
            <a:r>
              <a:rPr lang="de-DE" dirty="0">
                <a:solidFill>
                  <a:srgbClr val="000000"/>
                </a:solidFill>
                <a:latin typeface="Arial" pitchFamily="34" charset="0"/>
              </a:rPr>
              <a:t> </a:t>
            </a:r>
            <a:r>
              <a:rPr lang="de-DE" dirty="0" err="1">
                <a:solidFill>
                  <a:srgbClr val="000000"/>
                </a:solidFill>
                <a:latin typeface="Arial" pitchFamily="34" charset="0"/>
              </a:rPr>
              <a:t>tissue</a:t>
            </a:r>
            <a:r>
              <a:rPr lang="de-DE" dirty="0">
                <a:solidFill>
                  <a:srgbClr val="000000"/>
                </a:solidFill>
                <a:latin typeface="Arial" pitchFamily="34" charset="0"/>
              </a:rPr>
              <a:t> </a:t>
            </a:r>
            <a:r>
              <a:rPr lang="de-DE" dirty="0" err="1">
                <a:solidFill>
                  <a:srgbClr val="000000"/>
                </a:solidFill>
                <a:latin typeface="Arial" pitchFamily="34" charset="0"/>
              </a:rPr>
              <a:t>from</a:t>
            </a:r>
            <a:r>
              <a:rPr lang="de-DE" dirty="0">
                <a:solidFill>
                  <a:srgbClr val="000000"/>
                </a:solidFill>
                <a:latin typeface="Arial" pitchFamily="34" charset="0"/>
              </a:rPr>
              <a:t> a </a:t>
            </a:r>
            <a:r>
              <a:rPr lang="de-DE" dirty="0" err="1">
                <a:solidFill>
                  <a:srgbClr val="000000"/>
                </a:solidFill>
                <a:latin typeface="Arial" pitchFamily="34" charset="0"/>
              </a:rPr>
              <a:t>uremic</a:t>
            </a:r>
            <a:r>
              <a:rPr lang="de-DE" dirty="0">
                <a:solidFill>
                  <a:srgbClr val="000000"/>
                </a:solidFill>
                <a:latin typeface="Arial" pitchFamily="34" charset="0"/>
              </a:rPr>
              <a:t> rat. </a:t>
            </a:r>
            <a:r>
              <a:rPr lang="de-DE" i="1" dirty="0" err="1">
                <a:solidFill>
                  <a:srgbClr val="000000"/>
                </a:solidFill>
                <a:latin typeface="Arial" pitchFamily="34" charset="0"/>
                <a:cs typeface="Arial" pitchFamily="34" charset="0"/>
              </a:rPr>
              <a:t>Kidney</a:t>
            </a:r>
            <a:r>
              <a:rPr lang="de-DE" i="1" dirty="0">
                <a:solidFill>
                  <a:srgbClr val="000000"/>
                </a:solidFill>
                <a:latin typeface="Arial" pitchFamily="34" charset="0"/>
                <a:cs typeface="Arial" pitchFamily="34" charset="0"/>
              </a:rPr>
              <a:t> International</a:t>
            </a:r>
            <a:r>
              <a:rPr lang="de-DE" dirty="0">
                <a:solidFill>
                  <a:srgbClr val="000000"/>
                </a:solidFill>
                <a:latin typeface="Arial" pitchFamily="34" charset="0"/>
                <a:cs typeface="Arial" pitchFamily="34" charset="0"/>
              </a:rPr>
              <a:t>  </a:t>
            </a:r>
            <a:r>
              <a:rPr lang="de-DE" b="1" dirty="0">
                <a:solidFill>
                  <a:srgbClr val="000000"/>
                </a:solidFill>
                <a:latin typeface="Arial" pitchFamily="34" charset="0"/>
                <a:cs typeface="Arial" pitchFamily="34" charset="0"/>
              </a:rPr>
              <a:t>55</a:t>
            </a:r>
            <a:r>
              <a:rPr lang="de-DE" dirty="0">
                <a:solidFill>
                  <a:srgbClr val="000000"/>
                </a:solidFill>
                <a:latin typeface="Arial" pitchFamily="34" charset="0"/>
                <a:cs typeface="Arial" pitchFamily="34" charset="0"/>
              </a:rPr>
              <a:t> (4), 1284-1292.</a:t>
            </a:r>
          </a:p>
          <a:p>
            <a:pPr algn="just"/>
            <a:endParaRPr lang="de-DE" dirty="0">
              <a:solidFill>
                <a:srgbClr val="000000"/>
              </a:solidFill>
              <a:latin typeface="Arial" pitchFamily="34" charset="0"/>
            </a:endParaRPr>
          </a:p>
          <a:p>
            <a:endParaRPr lang="de-D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DFC7DEA3-395D-4645-B65F-A9C514287CFF}" type="slidenum">
              <a:rPr lang="de-DE"/>
              <a:pPr/>
              <a:t>3</a:t>
            </a:fld>
            <a:endParaRPr lang="de-DE"/>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ln>
        </p:spPr>
        <p:txBody>
          <a:bodyPr lIns="91230" tIns="45615" rIns="91230" bIns="45615"/>
          <a:lstStyle/>
          <a:p>
            <a:r>
              <a:rPr lang="de-DE" smtClean="0"/>
              <a:t>In der Hausarztpraxis fast immer Anamnese bekannt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6A1D5E6B-4DAD-424A-B731-C5A2593EB69D}" type="slidenum">
              <a:rPr lang="de-DE"/>
              <a:pPr/>
              <a:t>4</a:t>
            </a:fld>
            <a:endParaRPr lang="de-DE"/>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lIns="91230" tIns="45615" rIns="91230" bIns="45615"/>
          <a:lstStyle/>
          <a:p>
            <a:r>
              <a:rPr lang="de-DE" smtClean="0"/>
              <a:t>In der Hausarztpraxis fast immer Anamnese bekannt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47472486-269B-4E95-AE05-915C69FDF644}" type="slidenum">
              <a:rPr lang="de-DE"/>
              <a:pPr/>
              <a:t>6</a:t>
            </a:fld>
            <a:endParaRPr lang="de-DE"/>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ln>
        </p:spPr>
        <p:txBody>
          <a:bodyPr lIns="91230" tIns="45615" rIns="91230" bIns="45615"/>
          <a:lstStyle/>
          <a:p>
            <a:r>
              <a:rPr lang="de-DE" smtClean="0"/>
              <a:t>In der Hausarztpraxis fast immer Anamnese bekannt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16358B53-6F61-4CCE-823A-D6EEF5581688}" type="slidenum">
              <a:rPr lang="de-DE"/>
              <a:pPr/>
              <a:t>7</a:t>
            </a:fld>
            <a:endParaRPr lang="de-DE"/>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lIns="91230" tIns="45615" rIns="91230" bIns="45615"/>
          <a:lstStyle/>
          <a:p>
            <a:r>
              <a:rPr lang="de-DE" smtClean="0"/>
              <a:t>In der Hausarztpraxis fast immer Anamnese bekannt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16358B53-6F61-4CCE-823A-D6EEF5581688}" type="slidenum">
              <a:rPr lang="de-DE"/>
              <a:pPr/>
              <a:t>11</a:t>
            </a:fld>
            <a:endParaRPr lang="de-DE"/>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lIns="91230" tIns="45615" rIns="91230" bIns="45615"/>
          <a:lstStyle/>
          <a:p>
            <a:r>
              <a:rPr lang="de-DE" smtClean="0"/>
              <a:t>In der Hausarztpraxis fast immer Anamnese bekannt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E9FFF24E-6439-4712-8533-5CD4CAF7898D}" type="slidenum">
              <a:rPr lang="de-DE"/>
              <a:pPr/>
              <a:t>13</a:t>
            </a:fld>
            <a:endParaRPr lang="de-DE"/>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lIns="91230" tIns="45615" rIns="91230" bIns="45615"/>
          <a:lstStyle/>
          <a:p>
            <a:r>
              <a:rPr lang="de-DE" smtClean="0"/>
              <a:t>In der Hausarztpraxis fast immer Anamnese bekannt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3566CD7F-FF21-46A7-8C6F-7ED21A1677E7}" type="slidenum">
              <a:rPr lang="de-DE"/>
              <a:pPr/>
              <a:t>18</a:t>
            </a:fld>
            <a:endParaRPr lang="de-DE"/>
          </a:p>
        </p:txBody>
      </p:sp>
      <p:sp>
        <p:nvSpPr>
          <p:cNvPr id="54275" name="Rectangle 2"/>
          <p:cNvSpPr>
            <a:spLocks noGrp="1" noRot="1" noChangeAspect="1" noChangeArrowheads="1" noTextEdit="1"/>
          </p:cNvSpPr>
          <p:nvPr>
            <p:ph type="sldImg"/>
          </p:nvPr>
        </p:nvSpPr>
        <p:spPr>
          <a:xfrm>
            <a:off x="585788" y="741363"/>
            <a:ext cx="5494337" cy="3662362"/>
          </a:xfrm>
          <a:ln/>
        </p:spPr>
      </p:sp>
      <p:sp>
        <p:nvSpPr>
          <p:cNvPr id="54276" name="Rectangle 3"/>
          <p:cNvSpPr>
            <a:spLocks noGrp="1" noChangeArrowheads="1"/>
          </p:cNvSpPr>
          <p:nvPr>
            <p:ph type="body" idx="1"/>
          </p:nvPr>
        </p:nvSpPr>
        <p:spPr>
          <a:noFill/>
          <a:ln/>
        </p:spPr>
        <p:txBody>
          <a:bodyPr/>
          <a:lstStyle/>
          <a:p>
            <a:pPr algn="just"/>
            <a:r>
              <a:rPr lang="de-DE" smtClean="0"/>
              <a:t>Cardiovascular mortality defined by death due to arrhythmias, cardiomyopathy, cardiac arrest, myocardial infarction, atherosclerotic heart disease, and pulmonary edema in general population (GP; National Center for Health Statistics [NCHS] multiple cause of mortality data files International Classification of Diseases, 9th Revision [ICD 9] codes 402, 404, 410 to 414, and 425 to 429, 1993) compared with kidney failure treated by dialysis or kidney transplant (United States Renal Data System [USRDS] special data request Health Care Financing Administration form 2746 Nos. 23, 26 to 29, and 31, 1994 to 1996).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71525" y="2130425"/>
            <a:ext cx="874395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543050" y="3886200"/>
            <a:ext cx="72009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10"/>
          <p:cNvSpPr>
            <a:spLocks noGrp="1" noChangeArrowheads="1"/>
          </p:cNvSpPr>
          <p:nvPr>
            <p:ph type="ftr" sz="quarter" idx="10"/>
          </p:nvPr>
        </p:nvSpPr>
        <p:spPr>
          <a:ln/>
        </p:spPr>
        <p:txBody>
          <a:bodyPr/>
          <a:lstStyle>
            <a:lvl1pPr>
              <a:defRPr/>
            </a:lvl1pPr>
          </a:lstStyle>
          <a:p>
            <a:pPr>
              <a:defRPr/>
            </a:pPr>
            <a:endParaRPr lang="de-DE"/>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514350" y="1600200"/>
            <a:ext cx="9258300" cy="4525963"/>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0"/>
          <p:cNvSpPr>
            <a:spLocks noGrp="1" noChangeArrowheads="1"/>
          </p:cNvSpPr>
          <p:nvPr>
            <p:ph type="ftr" sz="quarter" idx="10"/>
          </p:nvPr>
        </p:nvSpPr>
        <p:spPr>
          <a:ln/>
        </p:spPr>
        <p:txBody>
          <a:bodyPr/>
          <a:lstStyle>
            <a:lvl1pPr>
              <a:defRPr/>
            </a:lvl1pPr>
          </a:lstStyle>
          <a:p>
            <a:pPr>
              <a:defRPr/>
            </a:pPr>
            <a:endParaRPr lang="de-DE"/>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405688" y="152400"/>
            <a:ext cx="2366962" cy="5973763"/>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04800" y="152400"/>
            <a:ext cx="6948488" cy="5973763"/>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0"/>
          <p:cNvSpPr>
            <a:spLocks noGrp="1" noChangeArrowheads="1"/>
          </p:cNvSpPr>
          <p:nvPr>
            <p:ph type="ftr" sz="quarter" idx="10"/>
          </p:nvPr>
        </p:nvSpPr>
        <p:spPr>
          <a:ln/>
        </p:spPr>
        <p:txBody>
          <a:bodyPr/>
          <a:lstStyle>
            <a:lvl1pPr>
              <a:defRPr/>
            </a:lvl1pPr>
          </a:lstStyle>
          <a:p>
            <a:pPr>
              <a:defRPr/>
            </a:pPr>
            <a:endParaRPr lang="de-DE"/>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a:xfrm>
            <a:off x="514350" y="1600200"/>
            <a:ext cx="925830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0"/>
          <p:cNvSpPr>
            <a:spLocks noGrp="1" noChangeArrowheads="1"/>
          </p:cNvSpPr>
          <p:nvPr>
            <p:ph type="ftr" sz="quarter" idx="10"/>
          </p:nvPr>
        </p:nvSpPr>
        <p:spPr>
          <a:ln/>
        </p:spPr>
        <p:txBody>
          <a:bodyPr/>
          <a:lstStyle>
            <a:lvl1pPr>
              <a:defRPr/>
            </a:lvl1pPr>
          </a:lstStyle>
          <a:p>
            <a:pPr>
              <a:defRPr/>
            </a:pPr>
            <a:endParaRPr lang="de-DE"/>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12800" y="4406900"/>
            <a:ext cx="874395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812800" y="2906713"/>
            <a:ext cx="874395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10"/>
          <p:cNvSpPr>
            <a:spLocks noGrp="1" noChangeArrowheads="1"/>
          </p:cNvSpPr>
          <p:nvPr>
            <p:ph type="ftr" sz="quarter" idx="10"/>
          </p:nvPr>
        </p:nvSpPr>
        <p:spPr>
          <a:ln/>
        </p:spPr>
        <p:txBody>
          <a:bodyPr/>
          <a:lstStyle>
            <a:lvl1pPr>
              <a:defRPr/>
            </a:lvl1pPr>
          </a:lstStyle>
          <a:p>
            <a:pPr>
              <a:defRPr/>
            </a:pPr>
            <a:endParaRPr lang="de-DE"/>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14350" y="1600200"/>
            <a:ext cx="45529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219700" y="1600200"/>
            <a:ext cx="45529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10"/>
          <p:cNvSpPr>
            <a:spLocks noGrp="1" noChangeArrowheads="1"/>
          </p:cNvSpPr>
          <p:nvPr>
            <p:ph type="ftr" sz="quarter" idx="10"/>
          </p:nvPr>
        </p:nvSpPr>
        <p:spPr>
          <a:ln/>
        </p:spPr>
        <p:txBody>
          <a:bodyPr/>
          <a:lstStyle>
            <a:lvl1pPr>
              <a:defRPr/>
            </a:lvl1pPr>
          </a:lstStyle>
          <a:p>
            <a:pPr>
              <a:defRPr/>
            </a:pPr>
            <a:endParaRPr lang="de-DE"/>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14350" y="274638"/>
            <a:ext cx="92583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514350" y="1535113"/>
            <a:ext cx="454501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514350" y="2174875"/>
            <a:ext cx="454501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226050" y="1535113"/>
            <a:ext cx="454660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5226050" y="2174875"/>
            <a:ext cx="454660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10"/>
          <p:cNvSpPr>
            <a:spLocks noGrp="1" noChangeArrowheads="1"/>
          </p:cNvSpPr>
          <p:nvPr>
            <p:ph type="ftr" sz="quarter" idx="10"/>
          </p:nvPr>
        </p:nvSpPr>
        <p:spPr>
          <a:ln/>
        </p:spPr>
        <p:txBody>
          <a:bodyPr/>
          <a:lstStyle>
            <a:lvl1pPr>
              <a:defRPr/>
            </a:lvl1pPr>
          </a:lstStyle>
          <a:p>
            <a:pPr>
              <a:defRPr/>
            </a:pPr>
            <a:endParaRPr lang="de-DE"/>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10"/>
          <p:cNvSpPr>
            <a:spLocks noGrp="1" noChangeArrowheads="1"/>
          </p:cNvSpPr>
          <p:nvPr>
            <p:ph type="ftr" sz="quarter" idx="10"/>
          </p:nvPr>
        </p:nvSpPr>
        <p:spPr>
          <a:ln/>
        </p:spPr>
        <p:txBody>
          <a:bodyPr/>
          <a:lstStyle>
            <a:lvl1pPr>
              <a:defRPr/>
            </a:lvl1pPr>
          </a:lstStyle>
          <a:p>
            <a:pPr>
              <a:defRPr/>
            </a:pPr>
            <a:endParaRPr lang="de-DE"/>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0"/>
          <p:cNvSpPr>
            <a:spLocks noGrp="1" noChangeArrowheads="1"/>
          </p:cNvSpPr>
          <p:nvPr>
            <p:ph type="ftr" sz="quarter" idx="10"/>
          </p:nvPr>
        </p:nvSpPr>
        <p:spPr>
          <a:ln/>
        </p:spPr>
        <p:txBody>
          <a:bodyPr/>
          <a:lstStyle>
            <a:lvl1pPr>
              <a:defRPr/>
            </a:lvl1pPr>
          </a:lstStyle>
          <a:p>
            <a:pPr>
              <a:defRPr/>
            </a:pPr>
            <a:endParaRPr lang="de-DE"/>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14350" y="273050"/>
            <a:ext cx="3384550"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4022725" y="273050"/>
            <a:ext cx="5749925"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514350" y="1435100"/>
            <a:ext cx="3384550"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10"/>
          <p:cNvSpPr>
            <a:spLocks noGrp="1" noChangeArrowheads="1"/>
          </p:cNvSpPr>
          <p:nvPr>
            <p:ph type="ftr" sz="quarter" idx="10"/>
          </p:nvPr>
        </p:nvSpPr>
        <p:spPr>
          <a:ln/>
        </p:spPr>
        <p:txBody>
          <a:bodyPr/>
          <a:lstStyle>
            <a:lvl1pPr>
              <a:defRPr/>
            </a:lvl1pPr>
          </a:lstStyle>
          <a:p>
            <a:pPr>
              <a:defRPr/>
            </a:pPr>
            <a:endParaRPr lang="de-DE"/>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016125" y="4800600"/>
            <a:ext cx="61722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2016125" y="612775"/>
            <a:ext cx="6172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2016125" y="5367338"/>
            <a:ext cx="6172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10"/>
          <p:cNvSpPr>
            <a:spLocks noGrp="1" noChangeArrowheads="1"/>
          </p:cNvSpPr>
          <p:nvPr>
            <p:ph type="ftr" sz="quarter" idx="10"/>
          </p:nvPr>
        </p:nvSpPr>
        <p:spPr>
          <a:ln/>
        </p:spPr>
        <p:txBody>
          <a:bodyPr/>
          <a:lstStyle>
            <a:lvl1pPr>
              <a:defRPr/>
            </a:lvl1pPr>
          </a:lstStyle>
          <a:p>
            <a:pPr>
              <a:defRPr/>
            </a:pPr>
            <a:endParaRPr lang="de-DE"/>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304800" y="152400"/>
            <a:ext cx="8743950" cy="9144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endParaRPr lang="de-CH" smtClean="0"/>
          </a:p>
        </p:txBody>
      </p:sp>
      <p:sp>
        <p:nvSpPr>
          <p:cNvPr id="1036" name="Rectangle 12"/>
          <p:cNvSpPr>
            <a:spLocks noChangeArrowheads="1"/>
          </p:cNvSpPr>
          <p:nvPr userDrawn="1"/>
        </p:nvSpPr>
        <p:spPr bwMode="auto">
          <a:xfrm>
            <a:off x="0" y="0"/>
            <a:ext cx="10287000" cy="1066800"/>
          </a:xfrm>
          <a:prstGeom prst="rect">
            <a:avLst/>
          </a:prstGeom>
          <a:solidFill>
            <a:srgbClr val="DDDDDD"/>
          </a:solidFill>
          <a:ln w="7938">
            <a:noFill/>
            <a:miter lim="800000"/>
            <a:headEnd/>
            <a:tailEnd/>
          </a:ln>
          <a:effectLst/>
        </p:spPr>
        <p:txBody>
          <a:bodyPr wrap="none" anchor="ctr"/>
          <a:lstStyle/>
          <a:p>
            <a:pPr>
              <a:defRPr/>
            </a:pPr>
            <a:endParaRPr lang="de-DE"/>
          </a:p>
        </p:txBody>
      </p:sp>
      <p:sp>
        <p:nvSpPr>
          <p:cNvPr id="1034" name="Rectangle 10"/>
          <p:cNvSpPr>
            <a:spLocks noGrp="1" noChangeArrowheads="1"/>
          </p:cNvSpPr>
          <p:nvPr>
            <p:ph type="ftr" sz="quarter" idx="3"/>
          </p:nvPr>
        </p:nvSpPr>
        <p:spPr bwMode="auto">
          <a:xfrm>
            <a:off x="0" y="6223000"/>
            <a:ext cx="10256838"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800" smtClean="0">
                <a:solidFill>
                  <a:schemeClr val="tx2"/>
                </a:solidFill>
                <a:latin typeface="Arial" pitchFamily="34" charset="0"/>
              </a:defRPr>
            </a:lvl1pPr>
          </a:lstStyle>
          <a:p>
            <a:pPr>
              <a:defRPr/>
            </a:pPr>
            <a:endParaRPr lang="de-DE"/>
          </a:p>
        </p:txBody>
      </p:sp>
      <p:sp>
        <p:nvSpPr>
          <p:cNvPr id="1038" name="Text Box 14"/>
          <p:cNvSpPr txBox="1">
            <a:spLocks noChangeArrowheads="1"/>
          </p:cNvSpPr>
          <p:nvPr userDrawn="1"/>
        </p:nvSpPr>
        <p:spPr bwMode="auto">
          <a:xfrm>
            <a:off x="6697663" y="5876925"/>
            <a:ext cx="3559175" cy="244475"/>
          </a:xfrm>
          <a:prstGeom prst="rect">
            <a:avLst/>
          </a:prstGeom>
          <a:noFill/>
          <a:ln w="7938">
            <a:noFill/>
            <a:miter lim="800000"/>
            <a:headEnd/>
            <a:tailEnd/>
          </a:ln>
          <a:effectLst/>
        </p:spPr>
        <p:txBody>
          <a:bodyPr>
            <a:spAutoFit/>
          </a:bodyPr>
          <a:lstStyle/>
          <a:p>
            <a:pPr algn="r">
              <a:defRPr/>
            </a:pPr>
            <a:r>
              <a:rPr lang="de-DE" sz="1000">
                <a:solidFill>
                  <a:srgbClr val="990000"/>
                </a:solidFill>
                <a:latin typeface="Arial" pitchFamily="34" charset="0"/>
              </a:rPr>
              <a:t>Klinikum St. Georg, Abt. Nephrologie / KfH Nierenzentrum</a:t>
            </a:r>
          </a:p>
        </p:txBody>
      </p:sp>
      <p:sp>
        <p:nvSpPr>
          <p:cNvPr id="1040" name="Line 16"/>
          <p:cNvSpPr>
            <a:spLocks noChangeShapeType="1"/>
          </p:cNvSpPr>
          <p:nvPr userDrawn="1"/>
        </p:nvSpPr>
        <p:spPr bwMode="auto">
          <a:xfrm>
            <a:off x="0" y="6021388"/>
            <a:ext cx="6799263" cy="0"/>
          </a:xfrm>
          <a:prstGeom prst="line">
            <a:avLst/>
          </a:prstGeom>
          <a:noFill/>
          <a:ln w="38100">
            <a:solidFill>
              <a:schemeClr val="folHlink"/>
            </a:solidFill>
            <a:round/>
            <a:headEnd/>
            <a:tailEnd/>
          </a:ln>
          <a:effectLst/>
        </p:spPr>
        <p:txBody>
          <a:bodyPr/>
          <a:lstStyle/>
          <a:p>
            <a:pPr>
              <a:defRPr/>
            </a:pPr>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New Roman" pitchFamily="18" charset="0"/>
        </a:defRPr>
      </a:lvl2pPr>
      <a:lvl3pPr algn="ctr" rtl="0" eaLnBrk="0" fontAlgn="base" hangingPunct="0">
        <a:spcBef>
          <a:spcPct val="0"/>
        </a:spcBef>
        <a:spcAft>
          <a:spcPct val="0"/>
        </a:spcAft>
        <a:defRPr sz="3600">
          <a:solidFill>
            <a:schemeClr val="tx2"/>
          </a:solidFill>
          <a:latin typeface="Times New Roman" pitchFamily="18" charset="0"/>
        </a:defRPr>
      </a:lvl3pPr>
      <a:lvl4pPr algn="ctr" rtl="0" eaLnBrk="0" fontAlgn="base" hangingPunct="0">
        <a:spcBef>
          <a:spcPct val="0"/>
        </a:spcBef>
        <a:spcAft>
          <a:spcPct val="0"/>
        </a:spcAft>
        <a:defRPr sz="3600">
          <a:solidFill>
            <a:schemeClr val="tx2"/>
          </a:solidFill>
          <a:latin typeface="Times New Roman" pitchFamily="18" charset="0"/>
        </a:defRPr>
      </a:lvl4pPr>
      <a:lvl5pPr algn="ctr" rtl="0" eaLnBrk="0" fontAlgn="base" hangingPunct="0">
        <a:spcBef>
          <a:spcPct val="0"/>
        </a:spcBef>
        <a:spcAft>
          <a:spcPct val="0"/>
        </a:spcAft>
        <a:defRPr sz="3600">
          <a:solidFill>
            <a:schemeClr val="tx2"/>
          </a:solidFill>
          <a:latin typeface="Times New Roman" pitchFamily="18" charset="0"/>
        </a:defRPr>
      </a:lvl5pPr>
      <a:lvl6pPr marL="457200" algn="ctr" rtl="0" eaLnBrk="0" fontAlgn="base" hangingPunct="0">
        <a:spcBef>
          <a:spcPct val="0"/>
        </a:spcBef>
        <a:spcAft>
          <a:spcPct val="0"/>
        </a:spcAft>
        <a:defRPr sz="3600">
          <a:solidFill>
            <a:schemeClr val="tx2"/>
          </a:solidFill>
          <a:latin typeface="Times New Roman" pitchFamily="18" charset="0"/>
        </a:defRPr>
      </a:lvl6pPr>
      <a:lvl7pPr marL="914400" algn="ctr" rtl="0" eaLnBrk="0" fontAlgn="base" hangingPunct="0">
        <a:spcBef>
          <a:spcPct val="0"/>
        </a:spcBef>
        <a:spcAft>
          <a:spcPct val="0"/>
        </a:spcAft>
        <a:defRPr sz="3600">
          <a:solidFill>
            <a:schemeClr val="tx2"/>
          </a:solidFill>
          <a:latin typeface="Times New Roman" pitchFamily="18" charset="0"/>
        </a:defRPr>
      </a:lvl7pPr>
      <a:lvl8pPr marL="1371600" algn="ctr" rtl="0" eaLnBrk="0" fontAlgn="base" hangingPunct="0">
        <a:spcBef>
          <a:spcPct val="0"/>
        </a:spcBef>
        <a:spcAft>
          <a:spcPct val="0"/>
        </a:spcAft>
        <a:defRPr sz="3600">
          <a:solidFill>
            <a:schemeClr val="tx2"/>
          </a:solidFill>
          <a:latin typeface="Times New Roman" pitchFamily="18" charset="0"/>
        </a:defRPr>
      </a:lvl8pPr>
      <a:lvl9pPr marL="1828800" algn="ctr" rtl="0" eaLnBrk="0" fontAlgn="base" hangingPunct="0">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slide" Target="slide9.xml"/></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Microsoft_Office_Excel_97-2003-Arbeitsblatt1.xls"/><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slide" Target="slide9.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slide" Target="slide9.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slide" Target="slide9.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 Target="slide33.xml"/><Relationship Id="rId7" Type="http://schemas.openxmlformats.org/officeDocument/2006/relationships/slide" Target="slide45.xml"/><Relationship Id="rId2" Type="http://schemas.openxmlformats.org/officeDocument/2006/relationships/slide" Target="slide61.xml"/><Relationship Id="rId1" Type="http://schemas.openxmlformats.org/officeDocument/2006/relationships/slideLayout" Target="../slideLayouts/slideLayout7.xml"/><Relationship Id="rId6" Type="http://schemas.openxmlformats.org/officeDocument/2006/relationships/slide" Target="slide32.xml"/><Relationship Id="rId5" Type="http://schemas.openxmlformats.org/officeDocument/2006/relationships/slide" Target="slide56.xml"/><Relationship Id="rId4" Type="http://schemas.openxmlformats.org/officeDocument/2006/relationships/slide" Target="slide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Perikardreiben.wav" TargetMode="External"/><Relationship Id="rId2" Type="http://schemas.openxmlformats.org/officeDocument/2006/relationships/slide" Target="slide57.xml"/><Relationship Id="rId1" Type="http://schemas.openxmlformats.org/officeDocument/2006/relationships/slideLayout" Target="../slideLayouts/slideLayout7.xml"/><Relationship Id="rId4" Type="http://schemas.openxmlformats.org/officeDocument/2006/relationships/slide" Target="slide58.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slide" Target="slide29.xml"/><Relationship Id="rId5" Type="http://schemas.openxmlformats.org/officeDocument/2006/relationships/slide" Target="slide9.xml"/><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slide" Target="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slide" Target="slide29.xml"/><Relationship Id="rId4" Type="http://schemas.openxmlformats.org/officeDocument/2006/relationships/slide" Target="slide9.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hyperlink" Target="Kompl_niereninsuff270405.ppt"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slide" Target="slide29.xml"/></Relationships>
</file>

<file path=ppt/slides/_rels/slide3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slide" Target="slide29.xml"/></Relationships>
</file>

<file path=ppt/slides/_rels/slide44.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2.jpeg"/><Relationship Id="rId4" Type="http://schemas.openxmlformats.org/officeDocument/2006/relationships/image" Target="../media/image41.jpeg"/></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 Target="slide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slide" Target="slide29.xml"/><Relationship Id="rId4" Type="http://schemas.openxmlformats.org/officeDocument/2006/relationships/slide" Target="slide9.xml"/></Relationships>
</file>

<file path=ppt/slides/_rels/slide57.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4.xml"/><Relationship Id="rId1" Type="http://schemas.openxmlformats.org/officeDocument/2006/relationships/slideLayout" Target="../slideLayouts/slideLayout7.xml"/><Relationship Id="rId5" Type="http://schemas.openxmlformats.org/officeDocument/2006/relationships/slide" Target="slide54.xml"/><Relationship Id="rId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50" y="44624"/>
            <a:ext cx="8743950" cy="914400"/>
          </a:xfrm>
        </p:spPr>
        <p:txBody>
          <a:bodyPr/>
          <a:lstStyle/>
          <a:p>
            <a:pPr algn="l"/>
            <a:r>
              <a:rPr lang="de-DE" sz="3600" b="1" dirty="0" smtClean="0">
                <a:solidFill>
                  <a:srgbClr val="990000"/>
                </a:solidFill>
                <a:latin typeface="Arial" pitchFamily="34" charset="0"/>
                <a:cs typeface="Arial" pitchFamily="34" charset="0"/>
              </a:rPr>
              <a:t>Erhöhtes </a:t>
            </a:r>
            <a:r>
              <a:rPr lang="de-DE" sz="3600" b="1" dirty="0" err="1" smtClean="0">
                <a:solidFill>
                  <a:srgbClr val="990000"/>
                </a:solidFill>
                <a:latin typeface="Arial" pitchFamily="34" charset="0"/>
                <a:cs typeface="Arial" pitchFamily="34" charset="0"/>
              </a:rPr>
              <a:t>Kreatinin</a:t>
            </a:r>
            <a:r>
              <a:rPr lang="de-DE" sz="3600" b="1" dirty="0" smtClean="0">
                <a:solidFill>
                  <a:srgbClr val="990000"/>
                </a:solidFill>
                <a:latin typeface="Arial" pitchFamily="34" charset="0"/>
                <a:cs typeface="Arial" pitchFamily="34" charset="0"/>
              </a:rPr>
              <a:t> - wie weiter ?</a:t>
            </a:r>
          </a:p>
        </p:txBody>
      </p:sp>
      <p:sp>
        <p:nvSpPr>
          <p:cNvPr id="10243" name="Text Box 3"/>
          <p:cNvSpPr txBox="1">
            <a:spLocks noChangeArrowheads="1"/>
          </p:cNvSpPr>
          <p:nvPr/>
        </p:nvSpPr>
        <p:spPr bwMode="auto">
          <a:xfrm>
            <a:off x="228600" y="2667000"/>
            <a:ext cx="10058400" cy="1828800"/>
          </a:xfrm>
          <a:prstGeom prst="rect">
            <a:avLst/>
          </a:prstGeom>
          <a:noFill/>
          <a:ln w="7938">
            <a:noFill/>
            <a:miter lim="800000"/>
            <a:headEnd/>
            <a:tailEnd/>
          </a:ln>
        </p:spPr>
        <p:txBody>
          <a:bodyPr>
            <a:spAutoFit/>
          </a:bodyPr>
          <a:lstStyle/>
          <a:p>
            <a:pPr marL="762000" indent="-762000" algn="l">
              <a:spcBef>
                <a:spcPct val="25000"/>
              </a:spcBef>
              <a:buFontTx/>
              <a:buChar char="•"/>
            </a:pPr>
            <a:r>
              <a:rPr lang="de-DE" sz="2400">
                <a:latin typeface="Arial" charset="0"/>
              </a:rPr>
              <a:t>Männlich 67 Jahre, 175cm, 74 kg, 155/100 mmHg</a:t>
            </a:r>
          </a:p>
          <a:p>
            <a:pPr marL="762000" indent="-762000" algn="l">
              <a:spcBef>
                <a:spcPct val="25000"/>
              </a:spcBef>
              <a:buFontTx/>
              <a:buChar char="•"/>
            </a:pPr>
            <a:r>
              <a:rPr lang="de-DE" sz="2400">
                <a:latin typeface="Arial" charset="0"/>
              </a:rPr>
              <a:t>Serum-Kreatinin 580 </a:t>
            </a:r>
            <a:r>
              <a:rPr lang="de-DE" sz="2400">
                <a:latin typeface="Arial" charset="0"/>
                <a:sym typeface="Symbol" pitchFamily="18" charset="2"/>
              </a:rPr>
              <a:t>g/L (7,5 mg/dL), K</a:t>
            </a:r>
            <a:r>
              <a:rPr lang="de-DE" sz="2400" baseline="30000">
                <a:latin typeface="Arial" charset="0"/>
                <a:sym typeface="Symbol" pitchFamily="18" charset="2"/>
              </a:rPr>
              <a:t>+ </a:t>
            </a:r>
            <a:r>
              <a:rPr lang="de-DE" sz="2400">
                <a:latin typeface="Arial" charset="0"/>
                <a:sym typeface="Symbol" pitchFamily="18" charset="2"/>
              </a:rPr>
              <a:t>6,7 mmol/L</a:t>
            </a:r>
          </a:p>
          <a:p>
            <a:pPr marL="762000" indent="-762000" algn="l">
              <a:spcBef>
                <a:spcPct val="25000"/>
              </a:spcBef>
              <a:buFontTx/>
              <a:buChar char="•"/>
            </a:pPr>
            <a:r>
              <a:rPr lang="de-DE" sz="2400">
                <a:latin typeface="Arial" charset="0"/>
                <a:sym typeface="Symbol" pitchFamily="18" charset="2"/>
              </a:rPr>
              <a:t>Oligo-/Anurie 200 mL/d</a:t>
            </a:r>
          </a:p>
          <a:p>
            <a:pPr marL="762000" indent="-762000" algn="l">
              <a:spcBef>
                <a:spcPct val="25000"/>
              </a:spcBef>
              <a:buFontTx/>
              <a:buChar char="•"/>
            </a:pPr>
            <a:r>
              <a:rPr lang="de-DE" sz="2400">
                <a:latin typeface="Arial" charset="0"/>
                <a:sym typeface="Symbol" pitchFamily="18" charset="2"/>
              </a:rPr>
              <a:t>Candesartan 80 mg, Hydrochlorothiazid 25 mg, Metoprolol 100 mg</a:t>
            </a:r>
            <a:endParaRPr lang="de-DE" sz="2400">
              <a:latin typeface="Arial" charset="0"/>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5257800" y="0"/>
            <a:ext cx="5029200" cy="6705600"/>
            <a:chOff x="2352" y="384"/>
            <a:chExt cx="1920" cy="3264"/>
          </a:xfrm>
        </p:grpSpPr>
        <p:pic>
          <p:nvPicPr>
            <p:cNvPr id="39943" name="Picture 3" descr="msotw9_temp0"/>
            <p:cNvPicPr>
              <a:picLocks noChangeAspect="1" noChangeArrowheads="1"/>
            </p:cNvPicPr>
            <p:nvPr/>
          </p:nvPicPr>
          <p:blipFill>
            <a:blip r:embed="rId2" cstate="print"/>
            <a:srcRect l="18376" t="4970" r="13248" b="12271"/>
            <a:stretch>
              <a:fillRect/>
            </a:stretch>
          </p:blipFill>
          <p:spPr bwMode="auto">
            <a:xfrm>
              <a:off x="2352" y="384"/>
              <a:ext cx="1920" cy="3264"/>
            </a:xfrm>
            <a:prstGeom prst="rect">
              <a:avLst/>
            </a:prstGeom>
            <a:noFill/>
            <a:ln w="12700">
              <a:noFill/>
              <a:miter lim="800000"/>
              <a:headEnd type="none" w="sm" len="sm"/>
              <a:tailEnd type="none" w="sm" len="sm"/>
            </a:ln>
          </p:spPr>
        </p:pic>
        <p:sp>
          <p:nvSpPr>
            <p:cNvPr id="39944" name="Line 4"/>
            <p:cNvSpPr>
              <a:spLocks noChangeShapeType="1"/>
            </p:cNvSpPr>
            <p:nvPr/>
          </p:nvSpPr>
          <p:spPr bwMode="auto">
            <a:xfrm>
              <a:off x="3504" y="1536"/>
              <a:ext cx="192" cy="336"/>
            </a:xfrm>
            <a:prstGeom prst="line">
              <a:avLst/>
            </a:prstGeom>
            <a:noFill/>
            <a:ln w="12700">
              <a:solidFill>
                <a:schemeClr val="tx1"/>
              </a:solidFill>
              <a:round/>
              <a:headEnd type="none" w="sm" len="sm"/>
              <a:tailEnd type="triangle" w="sm" len="sm"/>
            </a:ln>
          </p:spPr>
          <p:txBody>
            <a:bodyPr/>
            <a:lstStyle/>
            <a:p>
              <a:endParaRPr lang="de-DE"/>
            </a:p>
          </p:txBody>
        </p:sp>
        <p:sp>
          <p:nvSpPr>
            <p:cNvPr id="39945" name="Line 5"/>
            <p:cNvSpPr>
              <a:spLocks noChangeShapeType="1"/>
            </p:cNvSpPr>
            <p:nvPr/>
          </p:nvSpPr>
          <p:spPr bwMode="auto">
            <a:xfrm flipH="1">
              <a:off x="3744" y="2448"/>
              <a:ext cx="48" cy="192"/>
            </a:xfrm>
            <a:prstGeom prst="line">
              <a:avLst/>
            </a:prstGeom>
            <a:noFill/>
            <a:ln w="12700">
              <a:solidFill>
                <a:schemeClr val="tx1"/>
              </a:solidFill>
              <a:round/>
              <a:headEnd type="none" w="sm" len="sm"/>
              <a:tailEnd type="triangle" w="sm" len="sm"/>
            </a:ln>
          </p:spPr>
          <p:txBody>
            <a:bodyPr/>
            <a:lstStyle/>
            <a:p>
              <a:endParaRPr lang="de-DE"/>
            </a:p>
          </p:txBody>
        </p:sp>
        <p:sp>
          <p:nvSpPr>
            <p:cNvPr id="39946" name="Line 6"/>
            <p:cNvSpPr>
              <a:spLocks noChangeShapeType="1"/>
            </p:cNvSpPr>
            <p:nvPr/>
          </p:nvSpPr>
          <p:spPr bwMode="auto">
            <a:xfrm flipH="1">
              <a:off x="3264" y="2976"/>
              <a:ext cx="144" cy="0"/>
            </a:xfrm>
            <a:prstGeom prst="line">
              <a:avLst/>
            </a:prstGeom>
            <a:noFill/>
            <a:ln w="12700">
              <a:solidFill>
                <a:schemeClr val="tx1"/>
              </a:solidFill>
              <a:round/>
              <a:headEnd type="none" w="sm" len="sm"/>
              <a:tailEnd type="triangle" w="sm" len="sm"/>
            </a:ln>
          </p:spPr>
          <p:txBody>
            <a:bodyPr/>
            <a:lstStyle/>
            <a:p>
              <a:endParaRPr lang="de-DE"/>
            </a:p>
          </p:txBody>
        </p:sp>
        <p:sp>
          <p:nvSpPr>
            <p:cNvPr id="39947" name="Line 7"/>
            <p:cNvSpPr>
              <a:spLocks noChangeShapeType="1"/>
            </p:cNvSpPr>
            <p:nvPr/>
          </p:nvSpPr>
          <p:spPr bwMode="auto">
            <a:xfrm flipH="1" flipV="1">
              <a:off x="2928" y="2400"/>
              <a:ext cx="48" cy="192"/>
            </a:xfrm>
            <a:prstGeom prst="line">
              <a:avLst/>
            </a:prstGeom>
            <a:noFill/>
            <a:ln w="12700">
              <a:solidFill>
                <a:schemeClr val="tx1"/>
              </a:solidFill>
              <a:round/>
              <a:headEnd type="none" w="sm" len="sm"/>
              <a:tailEnd type="triangle" w="sm" len="sm"/>
            </a:ln>
          </p:spPr>
          <p:txBody>
            <a:bodyPr/>
            <a:lstStyle/>
            <a:p>
              <a:endParaRPr lang="de-DE"/>
            </a:p>
          </p:txBody>
        </p:sp>
        <p:sp>
          <p:nvSpPr>
            <p:cNvPr id="39948" name="Line 8"/>
            <p:cNvSpPr>
              <a:spLocks noChangeShapeType="1"/>
            </p:cNvSpPr>
            <p:nvPr/>
          </p:nvSpPr>
          <p:spPr bwMode="auto">
            <a:xfrm flipV="1">
              <a:off x="3024" y="1536"/>
              <a:ext cx="192" cy="288"/>
            </a:xfrm>
            <a:prstGeom prst="line">
              <a:avLst/>
            </a:prstGeom>
            <a:noFill/>
            <a:ln w="12700">
              <a:solidFill>
                <a:schemeClr val="tx1"/>
              </a:solidFill>
              <a:round/>
              <a:headEnd type="none" w="sm" len="sm"/>
              <a:tailEnd type="triangle" w="sm" len="sm"/>
            </a:ln>
          </p:spPr>
          <p:txBody>
            <a:bodyPr/>
            <a:lstStyle/>
            <a:p>
              <a:endParaRPr lang="de-DE"/>
            </a:p>
          </p:txBody>
        </p:sp>
      </p:grpSp>
      <p:sp>
        <p:nvSpPr>
          <p:cNvPr id="39939" name="Rectangle 9"/>
          <p:cNvSpPr>
            <a:spLocks noGrp="1" noChangeArrowheads="1"/>
          </p:cNvSpPr>
          <p:nvPr>
            <p:ph type="title" idx="4294967295"/>
          </p:nvPr>
        </p:nvSpPr>
        <p:spPr/>
        <p:txBody>
          <a:bodyPr/>
          <a:lstStyle/>
          <a:p>
            <a:pPr algn="l"/>
            <a:r>
              <a:rPr lang="de-DE" sz="3600" b="1" dirty="0" smtClean="0">
                <a:solidFill>
                  <a:srgbClr val="990000"/>
                </a:solidFill>
                <a:latin typeface="Arial" pitchFamily="34" charset="0"/>
                <a:cs typeface="Arial" pitchFamily="34" charset="0"/>
              </a:rPr>
              <a:t>Pathophysiologie</a:t>
            </a:r>
          </a:p>
        </p:txBody>
      </p:sp>
      <p:sp>
        <p:nvSpPr>
          <p:cNvPr id="39940" name="Text Box 10"/>
          <p:cNvSpPr txBox="1">
            <a:spLocks noChangeArrowheads="1"/>
          </p:cNvSpPr>
          <p:nvPr/>
        </p:nvSpPr>
        <p:spPr bwMode="auto">
          <a:xfrm>
            <a:off x="0" y="6340475"/>
            <a:ext cx="6000750" cy="517525"/>
          </a:xfrm>
          <a:prstGeom prst="rect">
            <a:avLst/>
          </a:prstGeom>
          <a:noFill/>
          <a:ln w="12700">
            <a:noFill/>
            <a:miter lim="800000"/>
            <a:headEnd type="none" w="sm" len="sm"/>
            <a:tailEnd type="none" w="sm" len="sm"/>
          </a:ln>
        </p:spPr>
        <p:txBody>
          <a:bodyPr>
            <a:spAutoFit/>
          </a:bodyPr>
          <a:lstStyle/>
          <a:p>
            <a:pPr algn="l"/>
            <a:r>
              <a:rPr lang="de-DE" sz="1400">
                <a:latin typeface="Arial" charset="0"/>
              </a:rPr>
              <a:t>G. Lonnemann und G.M. Eisenbach: Akutes Nierenversagen;</a:t>
            </a:r>
          </a:p>
          <a:p>
            <a:pPr algn="l"/>
            <a:r>
              <a:rPr lang="de-DE" sz="1400">
                <a:latin typeface="Arial" charset="0"/>
              </a:rPr>
              <a:t>in Koch: Klinische Nephrologie 1. Aufl. 2001</a:t>
            </a:r>
          </a:p>
        </p:txBody>
      </p:sp>
      <p:pic>
        <p:nvPicPr>
          <p:cNvPr id="39941" name="Picture 11" descr="~AUT0000"/>
          <p:cNvPicPr>
            <a:picLocks noChangeAspect="1" noChangeArrowheads="1"/>
          </p:cNvPicPr>
          <p:nvPr/>
        </p:nvPicPr>
        <p:blipFill>
          <a:blip r:embed="rId3" cstate="print"/>
          <a:srcRect/>
          <a:stretch>
            <a:fillRect/>
          </a:stretch>
        </p:blipFill>
        <p:spPr bwMode="auto">
          <a:xfrm>
            <a:off x="0" y="1295400"/>
            <a:ext cx="5572125" cy="4648200"/>
          </a:xfrm>
          <a:prstGeom prst="rect">
            <a:avLst/>
          </a:prstGeom>
          <a:noFill/>
          <a:ln w="9525">
            <a:noFill/>
            <a:miter lim="800000"/>
            <a:headEnd/>
            <a:tailEnd/>
          </a:ln>
        </p:spPr>
      </p:pic>
      <p:sp>
        <p:nvSpPr>
          <p:cNvPr id="39942" name="Text Box 12">
            <a:hlinkClick r:id="rId4" action="ppaction://hlinksldjump"/>
          </p:cNvPr>
          <p:cNvSpPr txBox="1">
            <a:spLocks noChangeArrowheads="1"/>
          </p:cNvSpPr>
          <p:nvPr/>
        </p:nvSpPr>
        <p:spPr bwMode="auto">
          <a:xfrm>
            <a:off x="-20638" y="-31750"/>
            <a:ext cx="782638" cy="336550"/>
          </a:xfrm>
          <a:prstGeom prst="rect">
            <a:avLst/>
          </a:prstGeom>
          <a:noFill/>
          <a:ln w="7938">
            <a:noFill/>
            <a:miter lim="800000"/>
            <a:headEnd/>
            <a:tailEnd/>
          </a:ln>
        </p:spPr>
        <p:txBody>
          <a:bodyPr wrap="none">
            <a:spAutoFit/>
          </a:bodyPr>
          <a:lstStyle/>
          <a:p>
            <a:r>
              <a:rPr lang="de-CH" sz="1600">
                <a:latin typeface="Arial" charset="0"/>
                <a:hlinkClick r:id="rId4" action="ppaction://hlinksldjump"/>
              </a:rPr>
              <a:t>zurück</a:t>
            </a:r>
            <a:endParaRPr lang="de-CH" sz="1600">
              <a:latin typeface="Arial" charset="0"/>
            </a:endParaRPr>
          </a:p>
        </p:txBody>
      </p:sp>
    </p:spTree>
  </p:cSld>
  <p:clrMapOvr>
    <a:masterClrMapping/>
  </p:clrMapOvr>
  <p:transition spd="med">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41076" y="-5680"/>
            <a:ext cx="8743950" cy="914400"/>
          </a:xfrm>
        </p:spPr>
        <p:txBody>
          <a:bodyPr/>
          <a:lstStyle/>
          <a:p>
            <a:pPr algn="l"/>
            <a:r>
              <a:rPr lang="de-DE" sz="3600" b="1" dirty="0" smtClean="0">
                <a:solidFill>
                  <a:srgbClr val="990000"/>
                </a:solidFill>
                <a:latin typeface="Arial" pitchFamily="34" charset="0"/>
                <a:cs typeface="Arial" pitchFamily="34" charset="0"/>
              </a:rPr>
              <a:t>Akute </a:t>
            </a:r>
            <a:r>
              <a:rPr lang="de-DE" sz="3600" b="1" dirty="0" err="1" smtClean="0">
                <a:solidFill>
                  <a:srgbClr val="990000"/>
                </a:solidFill>
                <a:latin typeface="Arial" pitchFamily="34" charset="0"/>
                <a:cs typeface="Arial" pitchFamily="34" charset="0"/>
              </a:rPr>
              <a:t>Tubulusnekrose</a:t>
            </a:r>
            <a:r>
              <a:rPr lang="de-DE" sz="3600" b="1" dirty="0" smtClean="0">
                <a:solidFill>
                  <a:srgbClr val="990000"/>
                </a:solidFill>
                <a:latin typeface="Arial" pitchFamily="34" charset="0"/>
                <a:cs typeface="Arial" pitchFamily="34" charset="0"/>
              </a:rPr>
              <a:t> / </a:t>
            </a:r>
            <a:r>
              <a:rPr lang="de-DE" sz="3600" b="1" dirty="0" err="1" smtClean="0">
                <a:solidFill>
                  <a:srgbClr val="990000"/>
                </a:solidFill>
                <a:latin typeface="Arial" pitchFamily="34" charset="0"/>
                <a:cs typeface="Arial" pitchFamily="34" charset="0"/>
              </a:rPr>
              <a:t>aNV</a:t>
            </a:r>
            <a:endParaRPr lang="de-DE" sz="3600" b="1" dirty="0" smtClean="0">
              <a:solidFill>
                <a:srgbClr val="990000"/>
              </a:solidFill>
              <a:latin typeface="Arial" pitchFamily="34" charset="0"/>
              <a:cs typeface="Arial" pitchFamily="34" charset="0"/>
            </a:endParaRPr>
          </a:p>
        </p:txBody>
      </p:sp>
      <p:sp>
        <p:nvSpPr>
          <p:cNvPr id="12292" name="Rectangle 4">
            <a:hlinkClick r:id="rId3" action="ppaction://hlinksldjump"/>
          </p:cNvPr>
          <p:cNvSpPr>
            <a:spLocks noChangeArrowheads="1"/>
          </p:cNvSpPr>
          <p:nvPr/>
        </p:nvSpPr>
        <p:spPr bwMode="auto">
          <a:xfrm>
            <a:off x="3505200" y="3886200"/>
            <a:ext cx="1066800" cy="457200"/>
          </a:xfrm>
          <a:prstGeom prst="rect">
            <a:avLst/>
          </a:prstGeom>
          <a:noFill/>
          <a:ln w="8001">
            <a:noFill/>
            <a:miter lim="800000"/>
            <a:headEnd/>
            <a:tailEnd/>
          </a:ln>
        </p:spPr>
        <p:txBody>
          <a:bodyPr wrap="none" anchor="ctr"/>
          <a:lstStyle/>
          <a:p>
            <a:endParaRPr lang="de-DE"/>
          </a:p>
        </p:txBody>
      </p:sp>
      <p:sp>
        <p:nvSpPr>
          <p:cNvPr id="6" name="Textfeld 5"/>
          <p:cNvSpPr txBox="1"/>
          <p:nvPr/>
        </p:nvSpPr>
        <p:spPr>
          <a:xfrm>
            <a:off x="6743905" y="1556792"/>
            <a:ext cx="3543095" cy="3046988"/>
          </a:xfrm>
          <a:prstGeom prst="rect">
            <a:avLst/>
          </a:prstGeom>
          <a:noFill/>
        </p:spPr>
        <p:txBody>
          <a:bodyPr wrap="square" rtlCol="0">
            <a:spAutoFit/>
          </a:bodyPr>
          <a:lstStyle/>
          <a:p>
            <a:pPr marL="541338" indent="-541338" algn="l">
              <a:buFont typeface="Arial" pitchFamily="34" charset="0"/>
              <a:buChar char="•"/>
            </a:pPr>
            <a:r>
              <a:rPr lang="de-DE" sz="2400" dirty="0" err="1" smtClean="0">
                <a:latin typeface="Arial" pitchFamily="34" charset="0"/>
                <a:cs typeface="Arial" pitchFamily="34" charset="0"/>
              </a:rPr>
              <a:t>Tubulsschädigung</a:t>
            </a:r>
            <a:endParaRPr lang="de-DE" sz="2400" dirty="0" smtClean="0">
              <a:latin typeface="Arial" pitchFamily="34" charset="0"/>
              <a:cs typeface="Arial" pitchFamily="34" charset="0"/>
            </a:endParaRPr>
          </a:p>
          <a:p>
            <a:pPr marL="541338" indent="-541338" algn="l">
              <a:buFont typeface="Arial" pitchFamily="34" charset="0"/>
              <a:buChar char="•"/>
            </a:pPr>
            <a:endParaRPr lang="de-DE" sz="2400" dirty="0" smtClean="0">
              <a:latin typeface="Arial" pitchFamily="34" charset="0"/>
              <a:cs typeface="Arial" pitchFamily="34" charset="0"/>
            </a:endParaRPr>
          </a:p>
          <a:p>
            <a:pPr marL="541338" indent="-541338" algn="l">
              <a:buFont typeface="Arial" pitchFamily="34" charset="0"/>
              <a:buChar char="•"/>
            </a:pPr>
            <a:r>
              <a:rPr lang="de-DE" sz="2400" dirty="0" smtClean="0">
                <a:latin typeface="Arial" pitchFamily="34" charset="0"/>
                <a:cs typeface="Arial" pitchFamily="34" charset="0"/>
              </a:rPr>
              <a:t>Potenzial zur Regeneration</a:t>
            </a:r>
          </a:p>
          <a:p>
            <a:pPr marL="541338" indent="-541338" algn="l">
              <a:buFont typeface="Arial" pitchFamily="34" charset="0"/>
              <a:buChar char="•"/>
            </a:pPr>
            <a:endParaRPr lang="de-DE" sz="2400" dirty="0" smtClean="0">
              <a:latin typeface="Arial" pitchFamily="34" charset="0"/>
              <a:cs typeface="Arial" pitchFamily="34" charset="0"/>
            </a:endParaRPr>
          </a:p>
          <a:p>
            <a:pPr marL="541338" indent="-541338" algn="l">
              <a:buFont typeface="Arial" pitchFamily="34" charset="0"/>
              <a:buChar char="•"/>
            </a:pPr>
            <a:r>
              <a:rPr lang="de-DE" sz="2400" dirty="0" smtClean="0">
                <a:latin typeface="Arial" pitchFamily="34" charset="0"/>
                <a:cs typeface="Arial" pitchFamily="34" charset="0"/>
              </a:rPr>
              <a:t>Aus Urin / Blut Exkretionsfraktionen messbar</a:t>
            </a:r>
            <a:endParaRPr lang="de-DE" sz="2400" dirty="0">
              <a:latin typeface="Arial" pitchFamily="34" charset="0"/>
              <a:cs typeface="Arial" pitchFamily="34" charset="0"/>
            </a:endParaRPr>
          </a:p>
        </p:txBody>
      </p:sp>
      <p:pic>
        <p:nvPicPr>
          <p:cNvPr id="109572" name="Picture 4" descr="http://www2.us.elsevierhealth.com/ajkd/atlas/atn/files/big/fig1.jpg"/>
          <p:cNvPicPr>
            <a:picLocks noChangeAspect="1" noChangeArrowheads="1"/>
          </p:cNvPicPr>
          <p:nvPr/>
        </p:nvPicPr>
        <p:blipFill>
          <a:blip r:embed="rId4" cstate="print"/>
          <a:srcRect/>
          <a:stretch>
            <a:fillRect/>
          </a:stretch>
        </p:blipFill>
        <p:spPr bwMode="auto">
          <a:xfrm>
            <a:off x="-2344267" y="980728"/>
            <a:ext cx="8927927" cy="5040560"/>
          </a:xfrm>
          <a:prstGeom prst="rect">
            <a:avLst/>
          </a:prstGeom>
          <a:noFill/>
        </p:spPr>
      </p:pic>
      <p:sp>
        <p:nvSpPr>
          <p:cNvPr id="8" name="Rechteck 7"/>
          <p:cNvSpPr/>
          <p:nvPr/>
        </p:nvSpPr>
        <p:spPr>
          <a:xfrm>
            <a:off x="-41076" y="6269250"/>
            <a:ext cx="10328076" cy="400110"/>
          </a:xfrm>
          <a:prstGeom prst="rect">
            <a:avLst/>
          </a:prstGeom>
        </p:spPr>
        <p:txBody>
          <a:bodyPr wrap="square">
            <a:spAutoFit/>
          </a:bodyPr>
          <a:lstStyle/>
          <a:p>
            <a:pPr algn="l"/>
            <a:r>
              <a:rPr lang="de-DE" sz="2000" dirty="0" smtClean="0">
                <a:latin typeface="Arial" pitchFamily="34" charset="0"/>
                <a:cs typeface="Arial" pitchFamily="34" charset="0"/>
              </a:rPr>
              <a:t>http://www2.us.elsevierhealth.com/ajkd/atlas/</a:t>
            </a:r>
            <a:endParaRPr lang="de-DE" sz="2000" dirty="0">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10"/>
          <p:cNvSpPr>
            <a:spLocks noGrp="1" noChangeArrowheads="1"/>
          </p:cNvSpPr>
          <p:nvPr>
            <p:ph type="ftr" sz="quarter" idx="10"/>
          </p:nvPr>
        </p:nvSpPr>
        <p:spPr>
          <a:ln/>
        </p:spPr>
        <p:txBody>
          <a:bodyPr/>
          <a:lstStyle/>
          <a:p>
            <a:r>
              <a:rPr lang="de-DE"/>
              <a:t>Bellomo et al. Crit Care 2004                                    Mehta et al. Crit Care 2007</a:t>
            </a:r>
          </a:p>
        </p:txBody>
      </p:sp>
      <p:sp>
        <p:nvSpPr>
          <p:cNvPr id="498690" name="Rectangle 1060"/>
          <p:cNvSpPr>
            <a:spLocks noGrp="1" noChangeArrowheads="1"/>
          </p:cNvSpPr>
          <p:nvPr>
            <p:ph type="title" idx="4294967295"/>
          </p:nvPr>
        </p:nvSpPr>
        <p:spPr bwMode="auto">
          <a:xfrm>
            <a:off x="76200" y="-27384"/>
            <a:ext cx="10058400" cy="1143000"/>
          </a:xfrm>
          <a:prstGeom prst="rect">
            <a:avLst/>
          </a:prstGeom>
          <a:noFill/>
          <a:ln>
            <a:miter lim="800000"/>
            <a:headEnd/>
            <a:tailEnd/>
          </a:ln>
        </p:spPr>
        <p:txBody>
          <a:bodyPr/>
          <a:lstStyle/>
          <a:p>
            <a:pPr algn="l"/>
            <a:r>
              <a:rPr lang="de-DE" sz="3600" b="1" dirty="0" smtClean="0">
                <a:solidFill>
                  <a:srgbClr val="993300"/>
                </a:solidFill>
                <a:latin typeface="Arial" pitchFamily="34" charset="0"/>
                <a:cs typeface="Arial" pitchFamily="34" charset="0"/>
              </a:rPr>
              <a:t>Akutes Nierenversagen (ANV) Stadien nach       </a:t>
            </a:r>
            <a:br>
              <a:rPr lang="de-DE" sz="3600" b="1" dirty="0" smtClean="0">
                <a:solidFill>
                  <a:srgbClr val="993300"/>
                </a:solidFill>
                <a:latin typeface="Arial" pitchFamily="34" charset="0"/>
                <a:cs typeface="Arial" pitchFamily="34" charset="0"/>
              </a:rPr>
            </a:br>
            <a:r>
              <a:rPr lang="de-DE" sz="3600" b="1" dirty="0" smtClean="0">
                <a:solidFill>
                  <a:srgbClr val="993300"/>
                </a:solidFill>
                <a:latin typeface="Arial" pitchFamily="34" charset="0"/>
                <a:cs typeface="Arial" pitchFamily="34" charset="0"/>
              </a:rPr>
              <a:t>          RIFLE (ADQI)</a:t>
            </a:r>
            <a:r>
              <a:rPr lang="de-DE" sz="3600" b="1" dirty="0" smtClean="0">
                <a:solidFill>
                  <a:srgbClr val="444444"/>
                </a:solidFill>
                <a:latin typeface="Arial" pitchFamily="34" charset="0"/>
                <a:cs typeface="Arial" pitchFamily="34" charset="0"/>
              </a:rPr>
              <a:t>				</a:t>
            </a:r>
            <a:r>
              <a:rPr lang="de-DE" sz="3600" b="1" dirty="0" smtClean="0">
                <a:solidFill>
                  <a:srgbClr val="993300"/>
                </a:solidFill>
                <a:latin typeface="Arial" pitchFamily="34" charset="0"/>
                <a:cs typeface="Arial" pitchFamily="34" charset="0"/>
              </a:rPr>
              <a:t>AKIN</a:t>
            </a:r>
          </a:p>
        </p:txBody>
      </p:sp>
      <p:graphicFrame>
        <p:nvGraphicFramePr>
          <p:cNvPr id="498925" name="Group 3309"/>
          <p:cNvGraphicFramePr>
            <a:graphicFrameLocks noGrp="1"/>
          </p:cNvGraphicFramePr>
          <p:nvPr/>
        </p:nvGraphicFramePr>
        <p:xfrm>
          <a:off x="152400" y="1309688"/>
          <a:ext cx="5105400" cy="4632960"/>
        </p:xfrm>
        <a:graphic>
          <a:graphicData uri="http://schemas.openxmlformats.org/drawingml/2006/table">
            <a:tbl>
              <a:tblPr/>
              <a:tblGrid>
                <a:gridCol w="914400"/>
                <a:gridCol w="1600200"/>
                <a:gridCol w="182563"/>
                <a:gridCol w="2408237"/>
              </a:tblGrid>
              <a:tr h="762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de-DE" sz="1600" b="1" i="0" u="none" strike="noStrike" cap="none" normalizeH="0" baseline="0" smtClean="0">
                        <a:ln>
                          <a:noFill/>
                        </a:ln>
                        <a:solidFill>
                          <a:schemeClr val="tx1"/>
                        </a:solidFill>
                        <a:effectLst/>
                        <a:latin typeface="Arial" pitchFamily="34" charset="0"/>
                      </a:endParaRPr>
                    </a:p>
                  </a:txBody>
                  <a:tcPr horzOverflow="overflow">
                    <a:lnL cap="flat">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600" b="1" i="0" u="none" strike="noStrike" cap="none" normalizeH="0" baseline="0" smtClean="0">
                          <a:ln>
                            <a:noFill/>
                          </a:ln>
                          <a:solidFill>
                            <a:schemeClr val="tx1"/>
                          </a:solidFill>
                          <a:effectLst/>
                          <a:latin typeface="Arial" pitchFamily="34" charset="0"/>
                        </a:rPr>
                        <a:t>Nierenfunktion</a:t>
                      </a:r>
                    </a:p>
                  </a:txBody>
                  <a:tcP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de-DE"/>
                    </a:p>
                  </a:txBody>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600" b="1" i="0" u="none" strike="noStrike" cap="none" normalizeH="0" baseline="0" smtClean="0">
                          <a:ln>
                            <a:noFill/>
                          </a:ln>
                          <a:solidFill>
                            <a:schemeClr val="tx1"/>
                          </a:solidFill>
                          <a:effectLst/>
                          <a:latin typeface="Arial" pitchFamily="34" charset="0"/>
                        </a:rPr>
                        <a:t>Urin</a:t>
                      </a:r>
                    </a:p>
                  </a:txBody>
                  <a:tcPr horzOverflow="overflow">
                    <a:lnL>
                      <a:noFill/>
                    </a:lnL>
                    <a:lnR cap="flat">
                      <a:noFill/>
                    </a:lnR>
                    <a:lnT w="28575" cap="flat" cmpd="sng" algn="ctr">
                      <a:solidFill>
                        <a:schemeClr val="tx1"/>
                      </a:solidFill>
                      <a:prstDash val="solid"/>
                      <a:round/>
                      <a:headEnd type="none" w="med" len="med"/>
                      <a:tailEnd type="none" w="med" len="med"/>
                    </a:lnT>
                    <a:lnB>
                      <a:noFill/>
                    </a:lnB>
                    <a:lnTlToBr>
                      <a:noFill/>
                    </a:lnTlToBr>
                    <a:lnBlToTr>
                      <a:noFill/>
                    </a:lnBlToTr>
                    <a:noFill/>
                  </a:tcPr>
                </a:tc>
              </a:tr>
              <a:tr h="762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8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R</a:t>
                      </a:r>
                      <a:r>
                        <a:rPr kumimoji="0" lang="de-DE" sz="1600" b="0" i="0" u="none" strike="noStrike" cap="none" normalizeH="0" baseline="0" smtClean="0">
                          <a:ln>
                            <a:noFill/>
                          </a:ln>
                          <a:solidFill>
                            <a:schemeClr val="tx1"/>
                          </a:solidFill>
                          <a:effectLst/>
                          <a:latin typeface="Arial" pitchFamily="34" charset="0"/>
                        </a:rPr>
                        <a:t>isk</a:t>
                      </a:r>
                    </a:p>
                  </a:txBody>
                  <a:tcPr horzOverflow="overflow">
                    <a:lnL cap="flat">
                      <a:noFill/>
                    </a:lnL>
                    <a:lnR>
                      <a:noFill/>
                    </a:lnR>
                    <a:lnT>
                      <a:noFill/>
                    </a:lnT>
                    <a:lnB>
                      <a:noFill/>
                    </a:lnB>
                    <a:lnTlToBr>
                      <a:noFill/>
                    </a:lnTlToBr>
                    <a:lnBlToTr>
                      <a:noFill/>
                    </a:lnBlToTr>
                    <a:solidFill>
                      <a:srgbClr val="FFFF99"/>
                    </a:solid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GFR </a:t>
                      </a:r>
                      <a:r>
                        <a:rPr kumimoji="0" lang="de-DE" sz="1600" b="0" i="0" u="none" strike="noStrike" cap="none" normalizeH="0" baseline="0" smtClean="0">
                          <a:ln>
                            <a:noFill/>
                          </a:ln>
                          <a:solidFill>
                            <a:schemeClr val="tx1"/>
                          </a:solidFill>
                          <a:effectLst/>
                          <a:latin typeface="Arial" pitchFamily="34" charset="0"/>
                          <a:sym typeface="Symbol" pitchFamily="18" charset="2"/>
                        </a:rPr>
                        <a:t> &gt; 25%</a:t>
                      </a:r>
                      <a:br>
                        <a:rPr kumimoji="0" lang="de-DE" sz="1600" b="0" i="0" u="none" strike="noStrike" cap="none" normalizeH="0" baseline="0" smtClean="0">
                          <a:ln>
                            <a:noFill/>
                          </a:ln>
                          <a:solidFill>
                            <a:schemeClr val="tx1"/>
                          </a:solidFill>
                          <a:effectLst/>
                          <a:latin typeface="Arial" pitchFamily="34" charset="0"/>
                          <a:sym typeface="Symbol" pitchFamily="18" charset="2"/>
                        </a:rPr>
                      </a:br>
                      <a:r>
                        <a:rPr kumimoji="0" lang="de-DE" sz="1600" b="0" i="0" u="none" strike="noStrike" cap="none" normalizeH="0" baseline="0" smtClean="0">
                          <a:ln>
                            <a:noFill/>
                          </a:ln>
                          <a:solidFill>
                            <a:schemeClr val="tx1"/>
                          </a:solidFill>
                          <a:effectLst/>
                          <a:latin typeface="Arial" pitchFamily="34" charset="0"/>
                          <a:sym typeface="Symbol" pitchFamily="18" charset="2"/>
                        </a:rPr>
                        <a:t>Krea  &gt; 1,5fach </a:t>
                      </a:r>
                      <a:endParaRPr kumimoji="0" lang="de-DE" sz="1600" b="0" i="0" u="none" strike="noStrike" cap="none" normalizeH="0" baseline="0" smtClean="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solidFill>
                      <a:srgbClr val="FFFF99"/>
                    </a:solidFill>
                  </a:tcPr>
                </a:tc>
                <a:tc hMerge="1">
                  <a:txBody>
                    <a:bodyPr/>
                    <a:lstStyle/>
                    <a:p>
                      <a:endParaRPr lang="de-DE"/>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&lt; 0,5 ml/kg/h</a:t>
                      </a:r>
                      <a:br>
                        <a:rPr kumimoji="0" lang="de-DE" sz="1600" b="0" i="0" u="none" strike="noStrike" cap="none" normalizeH="0" baseline="0" smtClean="0">
                          <a:ln>
                            <a:noFill/>
                          </a:ln>
                          <a:solidFill>
                            <a:schemeClr val="tx1"/>
                          </a:solidFill>
                          <a:effectLst/>
                          <a:latin typeface="Arial" pitchFamily="34" charset="0"/>
                        </a:rPr>
                      </a:br>
                      <a:r>
                        <a:rPr kumimoji="0" lang="de-DE" sz="1600" b="0" i="0" u="none" strike="noStrike" cap="none" normalizeH="0" baseline="0" smtClean="0">
                          <a:ln>
                            <a:noFill/>
                          </a:ln>
                          <a:solidFill>
                            <a:schemeClr val="tx1"/>
                          </a:solidFill>
                          <a:effectLst/>
                          <a:latin typeface="Arial" pitchFamily="34" charset="0"/>
                        </a:rPr>
                        <a:t>über 6...12 h</a:t>
                      </a:r>
                    </a:p>
                  </a:txBody>
                  <a:tcPr horzOverflow="overflow">
                    <a:lnL>
                      <a:noFill/>
                    </a:lnL>
                    <a:lnR cap="flat">
                      <a:noFill/>
                    </a:lnR>
                    <a:lnT>
                      <a:noFill/>
                    </a:lnT>
                    <a:lnB>
                      <a:noFill/>
                    </a:lnB>
                    <a:lnTlToBr>
                      <a:noFill/>
                    </a:lnTlToBr>
                    <a:lnBlToTr>
                      <a:noFill/>
                    </a:lnBlToTr>
                    <a:solidFill>
                      <a:srgbClr val="FFFF99"/>
                    </a:solidFill>
                  </a:tcPr>
                </a:tc>
              </a:tr>
              <a:tr h="762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800" b="1" i="0" u="none" strike="noStrike" cap="none" normalizeH="0" baseline="0" smtClean="0">
                          <a:ln>
                            <a:noFill/>
                          </a:ln>
                          <a:solidFill>
                            <a:schemeClr val="tx1"/>
                          </a:solidFill>
                          <a:effectLst/>
                          <a:latin typeface="Arial" pitchFamily="34" charset="0"/>
                        </a:rPr>
                        <a:t>I</a:t>
                      </a:r>
                      <a:r>
                        <a:rPr kumimoji="0" lang="de-DE" sz="1600" b="0" i="0" u="none" strike="noStrike" cap="none" normalizeH="0" baseline="0" smtClean="0">
                          <a:ln>
                            <a:noFill/>
                          </a:ln>
                          <a:solidFill>
                            <a:schemeClr val="tx1"/>
                          </a:solidFill>
                          <a:effectLst/>
                          <a:latin typeface="Arial" pitchFamily="34" charset="0"/>
                        </a:rPr>
                        <a:t>njury</a:t>
                      </a:r>
                    </a:p>
                  </a:txBody>
                  <a:tcPr horzOverflow="overflow">
                    <a:lnL cap="flat">
                      <a:noFill/>
                    </a:lnL>
                    <a:lnR>
                      <a:noFill/>
                    </a:lnR>
                    <a:lnT>
                      <a:noFill/>
                    </a:lnT>
                    <a:lnB>
                      <a:noFill/>
                    </a:lnB>
                    <a:lnTlToBr>
                      <a:noFill/>
                    </a:lnTlToBr>
                    <a:lnBlToTr>
                      <a:noFill/>
                    </a:lnBlToTr>
                    <a:solidFill>
                      <a:srgbClr val="FFCC00"/>
                    </a:solid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GFR </a:t>
                      </a:r>
                      <a:r>
                        <a:rPr kumimoji="0" lang="de-DE" sz="1600" b="0" i="0" u="none" strike="noStrike" cap="none" normalizeH="0" baseline="0" smtClean="0">
                          <a:ln>
                            <a:noFill/>
                          </a:ln>
                          <a:solidFill>
                            <a:schemeClr val="tx1"/>
                          </a:solidFill>
                          <a:effectLst/>
                          <a:latin typeface="Arial" pitchFamily="34" charset="0"/>
                          <a:sym typeface="Symbol" pitchFamily="18" charset="2"/>
                        </a:rPr>
                        <a:t> &gt; 50%</a:t>
                      </a:r>
                      <a:br>
                        <a:rPr kumimoji="0" lang="de-DE" sz="1600" b="0" i="0" u="none" strike="noStrike" cap="none" normalizeH="0" baseline="0" smtClean="0">
                          <a:ln>
                            <a:noFill/>
                          </a:ln>
                          <a:solidFill>
                            <a:schemeClr val="tx1"/>
                          </a:solidFill>
                          <a:effectLst/>
                          <a:latin typeface="Arial" pitchFamily="34" charset="0"/>
                          <a:sym typeface="Symbol" pitchFamily="18" charset="2"/>
                        </a:rPr>
                      </a:br>
                      <a:r>
                        <a:rPr kumimoji="0" lang="de-DE" sz="1600" b="0" i="0" u="none" strike="noStrike" cap="none" normalizeH="0" baseline="0" smtClean="0">
                          <a:ln>
                            <a:noFill/>
                          </a:ln>
                          <a:solidFill>
                            <a:schemeClr val="tx1"/>
                          </a:solidFill>
                          <a:effectLst/>
                          <a:latin typeface="Arial" pitchFamily="34" charset="0"/>
                          <a:sym typeface="Symbol" pitchFamily="18" charset="2"/>
                        </a:rPr>
                        <a:t>Krea  2-3fach</a:t>
                      </a:r>
                    </a:p>
                  </a:txBody>
                  <a:tcPr horzOverflow="overflow">
                    <a:lnL>
                      <a:noFill/>
                    </a:lnL>
                    <a:lnR>
                      <a:noFill/>
                    </a:lnR>
                    <a:lnT>
                      <a:noFill/>
                    </a:lnT>
                    <a:lnB>
                      <a:noFill/>
                    </a:lnB>
                    <a:lnTlToBr>
                      <a:noFill/>
                    </a:lnTlToBr>
                    <a:lnBlToTr>
                      <a:noFill/>
                    </a:lnBlToTr>
                    <a:solidFill>
                      <a:srgbClr val="FFCC00"/>
                    </a:solidFill>
                  </a:tcPr>
                </a:tc>
                <a:tc hMerge="1">
                  <a:txBody>
                    <a:bodyPr/>
                    <a:lstStyle/>
                    <a:p>
                      <a:endParaRPr lang="de-DE"/>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&lt; 0,5 ml/kg/h</a:t>
                      </a:r>
                      <a:br>
                        <a:rPr kumimoji="0" lang="de-DE" sz="1600" b="0" i="0" u="none" strike="noStrike" cap="none" normalizeH="0" baseline="0" smtClean="0">
                          <a:ln>
                            <a:noFill/>
                          </a:ln>
                          <a:solidFill>
                            <a:schemeClr val="tx1"/>
                          </a:solidFill>
                          <a:effectLst/>
                          <a:latin typeface="Arial" pitchFamily="34" charset="0"/>
                        </a:rPr>
                      </a:br>
                      <a:r>
                        <a:rPr kumimoji="0" lang="de-DE" sz="1600" b="0" i="0" u="none" strike="noStrike" cap="none" normalizeH="0" baseline="0" smtClean="0">
                          <a:ln>
                            <a:noFill/>
                          </a:ln>
                          <a:solidFill>
                            <a:schemeClr val="tx1"/>
                          </a:solidFill>
                          <a:effectLst/>
                          <a:latin typeface="Arial" pitchFamily="34" charset="0"/>
                        </a:rPr>
                        <a:t>über 12...24 h</a:t>
                      </a:r>
                    </a:p>
                  </a:txBody>
                  <a:tcPr horzOverflow="overflow">
                    <a:lnL>
                      <a:noFill/>
                    </a:lnL>
                    <a:lnR cap="flat">
                      <a:noFill/>
                    </a:lnR>
                    <a:lnT>
                      <a:noFill/>
                    </a:lnT>
                    <a:lnB>
                      <a:noFill/>
                    </a:lnB>
                    <a:lnTlToBr>
                      <a:noFill/>
                    </a:lnTlToBr>
                    <a:lnBlToTr>
                      <a:noFill/>
                    </a:lnBlToTr>
                    <a:solidFill>
                      <a:srgbClr val="FFCC00"/>
                    </a:solidFill>
                  </a:tcPr>
                </a:tc>
              </a:tr>
              <a:tr h="762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800" b="1" i="0" u="none" strike="noStrike" cap="none" normalizeH="0" baseline="0" smtClean="0">
                          <a:ln>
                            <a:noFill/>
                          </a:ln>
                          <a:solidFill>
                            <a:schemeClr val="bg1"/>
                          </a:solidFill>
                          <a:effectLst/>
                          <a:latin typeface="Arial" pitchFamily="34" charset="0"/>
                        </a:rPr>
                        <a:t>F</a:t>
                      </a:r>
                      <a:r>
                        <a:rPr kumimoji="0" lang="de-DE" sz="1600" b="0" i="0" u="none" strike="noStrike" cap="none" normalizeH="0" baseline="0" smtClean="0">
                          <a:ln>
                            <a:noFill/>
                          </a:ln>
                          <a:solidFill>
                            <a:schemeClr val="bg1"/>
                          </a:solidFill>
                          <a:effectLst/>
                          <a:latin typeface="Arial" pitchFamily="34" charset="0"/>
                        </a:rPr>
                        <a:t>ailure</a:t>
                      </a:r>
                    </a:p>
                  </a:txBody>
                  <a:tcPr horzOverflow="overflow">
                    <a:lnL cap="flat">
                      <a:noFill/>
                    </a:lnL>
                    <a:lnR>
                      <a:noFill/>
                    </a:lnR>
                    <a:lnT>
                      <a:noFill/>
                    </a:lnT>
                    <a:lnB>
                      <a:noFill/>
                    </a:lnB>
                    <a:lnTlToBr>
                      <a:noFill/>
                    </a:lnTlToBr>
                    <a:lnBlToTr>
                      <a:noFill/>
                    </a:lnBlToTr>
                    <a:solidFill>
                      <a:srgbClr val="993300"/>
                    </a:solid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bg1"/>
                          </a:solidFill>
                          <a:effectLst/>
                          <a:latin typeface="Arial" pitchFamily="34" charset="0"/>
                        </a:rPr>
                        <a:t>GFR </a:t>
                      </a:r>
                      <a:r>
                        <a:rPr kumimoji="0" lang="de-DE" sz="1600" b="0" i="0" u="none" strike="noStrike" cap="none" normalizeH="0" baseline="0" smtClean="0">
                          <a:ln>
                            <a:noFill/>
                          </a:ln>
                          <a:solidFill>
                            <a:schemeClr val="bg1"/>
                          </a:solidFill>
                          <a:effectLst/>
                          <a:latin typeface="Arial" pitchFamily="34" charset="0"/>
                          <a:sym typeface="Symbol" pitchFamily="18" charset="2"/>
                        </a:rPr>
                        <a:t> &gt; 75%</a:t>
                      </a:r>
                      <a:br>
                        <a:rPr kumimoji="0" lang="de-DE" sz="1600" b="0" i="0" u="none" strike="noStrike" cap="none" normalizeH="0" baseline="0" smtClean="0">
                          <a:ln>
                            <a:noFill/>
                          </a:ln>
                          <a:solidFill>
                            <a:schemeClr val="bg1"/>
                          </a:solidFill>
                          <a:effectLst/>
                          <a:latin typeface="Arial" pitchFamily="34" charset="0"/>
                          <a:sym typeface="Symbol" pitchFamily="18" charset="2"/>
                        </a:rPr>
                      </a:br>
                      <a:r>
                        <a:rPr kumimoji="0" lang="de-DE" sz="1600" b="0" i="0" u="none" strike="noStrike" cap="none" normalizeH="0" baseline="0" smtClean="0">
                          <a:ln>
                            <a:noFill/>
                          </a:ln>
                          <a:solidFill>
                            <a:schemeClr val="bg1"/>
                          </a:solidFill>
                          <a:effectLst/>
                          <a:latin typeface="Arial" pitchFamily="34" charset="0"/>
                          <a:sym typeface="Symbol" pitchFamily="18" charset="2"/>
                        </a:rPr>
                        <a:t>Krea  3fach oder &gt; 4mg/dL</a:t>
                      </a:r>
                    </a:p>
                  </a:txBody>
                  <a:tcPr horzOverflow="overflow">
                    <a:lnL>
                      <a:noFill/>
                    </a:lnL>
                    <a:lnR>
                      <a:noFill/>
                    </a:lnR>
                    <a:lnT>
                      <a:noFill/>
                    </a:lnT>
                    <a:lnB>
                      <a:noFill/>
                    </a:lnB>
                    <a:lnTlToBr>
                      <a:noFill/>
                    </a:lnTlToBr>
                    <a:lnBlToTr>
                      <a:noFill/>
                    </a:lnBlToTr>
                    <a:solidFill>
                      <a:srgbClr val="993300"/>
                    </a:solidFill>
                  </a:tcPr>
                </a:tc>
                <a:tc hMerge="1">
                  <a:txBody>
                    <a:bodyPr/>
                    <a:lstStyle/>
                    <a:p>
                      <a:endParaRPr lang="de-DE"/>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bg1"/>
                          </a:solidFill>
                          <a:effectLst/>
                          <a:latin typeface="Arial" pitchFamily="34" charset="0"/>
                        </a:rPr>
                        <a:t>&lt; 0,3 ml/kg/h über 24 h</a:t>
                      </a:r>
                      <a:br>
                        <a:rPr kumimoji="0" lang="de-DE" sz="1600" b="0" i="0" u="none" strike="noStrike" cap="none" normalizeH="0" baseline="0" smtClean="0">
                          <a:ln>
                            <a:noFill/>
                          </a:ln>
                          <a:solidFill>
                            <a:schemeClr val="bg1"/>
                          </a:solidFill>
                          <a:effectLst/>
                          <a:latin typeface="Arial" pitchFamily="34" charset="0"/>
                        </a:rPr>
                      </a:br>
                      <a:r>
                        <a:rPr kumimoji="0" lang="de-DE" sz="1600" b="0" i="0" u="none" strike="noStrike" cap="none" normalizeH="0" baseline="0" smtClean="0">
                          <a:ln>
                            <a:noFill/>
                          </a:ln>
                          <a:solidFill>
                            <a:schemeClr val="bg1"/>
                          </a:solidFill>
                          <a:effectLst/>
                          <a:latin typeface="Arial" pitchFamily="34" charset="0"/>
                        </a:rPr>
                        <a:t>oder Anurie</a:t>
                      </a:r>
                    </a:p>
                  </a:txBody>
                  <a:tcPr horzOverflow="overflow">
                    <a:lnL>
                      <a:noFill/>
                    </a:lnL>
                    <a:lnR cap="flat">
                      <a:noFill/>
                    </a:lnR>
                    <a:lnT>
                      <a:noFill/>
                    </a:lnT>
                    <a:lnB>
                      <a:noFill/>
                    </a:lnB>
                    <a:lnTlToBr>
                      <a:noFill/>
                    </a:lnTlToBr>
                    <a:lnBlToTr>
                      <a:noFill/>
                    </a:lnBlToTr>
                    <a:solidFill>
                      <a:srgbClr val="993300"/>
                    </a:solidFill>
                  </a:tcPr>
                </a:tc>
              </a:tr>
              <a:tr h="762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800" b="1" i="0" u="none" strike="noStrike" cap="none" normalizeH="0" baseline="0" smtClean="0">
                          <a:ln>
                            <a:noFill/>
                          </a:ln>
                          <a:solidFill>
                            <a:schemeClr val="bg1"/>
                          </a:solidFill>
                          <a:effectLst/>
                          <a:latin typeface="Arial" pitchFamily="34" charset="0"/>
                        </a:rPr>
                        <a:t>L</a:t>
                      </a:r>
                      <a:r>
                        <a:rPr kumimoji="0" lang="de-DE" sz="1600" b="0" i="0" u="none" strike="noStrike" cap="none" normalizeH="0" baseline="0" smtClean="0">
                          <a:ln>
                            <a:noFill/>
                          </a:ln>
                          <a:solidFill>
                            <a:schemeClr val="bg1"/>
                          </a:solidFill>
                          <a:effectLst/>
                          <a:latin typeface="Arial" pitchFamily="34" charset="0"/>
                        </a:rPr>
                        <a:t>oss</a:t>
                      </a:r>
                    </a:p>
                  </a:txBody>
                  <a:tcPr horzOverflow="overflow">
                    <a:lnL cap="flat">
                      <a:noFill/>
                    </a:lnL>
                    <a:lnR>
                      <a:noFill/>
                    </a:lnR>
                    <a:lnT>
                      <a:noFill/>
                    </a:lnT>
                    <a:lnB>
                      <a:noFill/>
                    </a:lnB>
                    <a:lnTlToBr>
                      <a:noFill/>
                    </a:lnTlToBr>
                    <a:lnBlToTr>
                      <a:noFill/>
                    </a:lnBlToTr>
                    <a:solidFill>
                      <a:srgbClr val="4D4D4D"/>
                    </a:solid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bg1"/>
                          </a:solidFill>
                          <a:effectLst/>
                          <a:latin typeface="Arial" pitchFamily="34" charset="0"/>
                        </a:rPr>
                        <a:t>Dialyse 4 Wo ...</a:t>
                      </a:r>
                    </a:p>
                  </a:txBody>
                  <a:tcPr horzOverflow="overflow">
                    <a:lnL>
                      <a:noFill/>
                    </a:lnL>
                    <a:lnR>
                      <a:noFill/>
                    </a:lnR>
                    <a:lnT>
                      <a:noFill/>
                    </a:lnT>
                    <a:lnB>
                      <a:noFill/>
                    </a:lnB>
                    <a:lnTlToBr>
                      <a:noFill/>
                    </a:lnTlToBr>
                    <a:lnBlToTr>
                      <a:noFill/>
                    </a:lnBlToTr>
                    <a:solidFill>
                      <a:srgbClr val="4D4D4D"/>
                    </a:solidFill>
                  </a:tcPr>
                </a:tc>
                <a:tc hMerge="1">
                  <a:txBody>
                    <a:bodyPr/>
                    <a:lstStyle/>
                    <a:p>
                      <a:endParaRPr lang="de-DE"/>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bg1"/>
                          </a:solidFill>
                          <a:effectLst/>
                          <a:latin typeface="Arial" pitchFamily="34" charset="0"/>
                        </a:rPr>
                        <a:t>3 Monate</a:t>
                      </a:r>
                    </a:p>
                  </a:txBody>
                  <a:tcPr horzOverflow="overflow">
                    <a:lnL>
                      <a:noFill/>
                    </a:lnL>
                    <a:lnR cap="flat">
                      <a:noFill/>
                    </a:lnR>
                    <a:lnT>
                      <a:noFill/>
                    </a:lnT>
                    <a:lnB>
                      <a:noFill/>
                    </a:lnB>
                    <a:lnTlToBr>
                      <a:noFill/>
                    </a:lnTlToBr>
                    <a:lnBlToTr>
                      <a:noFill/>
                    </a:lnBlToTr>
                    <a:solidFill>
                      <a:srgbClr val="4D4D4D"/>
                    </a:solidFill>
                  </a:tcPr>
                </a:tc>
              </a:tr>
              <a:tr h="762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800" b="1" i="0" u="none" strike="noStrike" cap="none" normalizeH="0" baseline="0" smtClean="0">
                          <a:ln>
                            <a:noFill/>
                          </a:ln>
                          <a:solidFill>
                            <a:schemeClr val="bg1"/>
                          </a:solidFill>
                          <a:effectLst/>
                          <a:latin typeface="Arial" pitchFamily="34" charset="0"/>
                        </a:rPr>
                        <a:t>E</a:t>
                      </a:r>
                      <a:r>
                        <a:rPr kumimoji="0" lang="de-DE" sz="1600" b="0" i="0" u="none" strike="noStrike" cap="none" normalizeH="0" baseline="0" smtClean="0">
                          <a:ln>
                            <a:noFill/>
                          </a:ln>
                          <a:solidFill>
                            <a:schemeClr val="bg1"/>
                          </a:solidFill>
                          <a:effectLst/>
                          <a:latin typeface="Arial" pitchFamily="34" charset="0"/>
                        </a:rPr>
                        <a:t>SRD</a:t>
                      </a:r>
                    </a:p>
                  </a:txBody>
                  <a:tcPr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bg1"/>
                          </a:solidFill>
                          <a:effectLst/>
                          <a:latin typeface="Arial" pitchFamily="34" charset="0"/>
                        </a:rPr>
                        <a:t>Dialyse &gt; 3 </a:t>
                      </a:r>
                    </a:p>
                  </a:txBody>
                  <a:tcP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solidFill>
                      <a:schemeClr val="tx2"/>
                    </a:solid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bg1"/>
                          </a:solidFill>
                          <a:effectLst/>
                          <a:latin typeface="Arial" pitchFamily="34" charset="0"/>
                        </a:rPr>
                        <a:t>Monate</a:t>
                      </a:r>
                    </a:p>
                  </a:txBody>
                  <a:tcPr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solidFill>
                      <a:schemeClr val="tx2"/>
                    </a:solidFill>
                  </a:tcPr>
                </a:tc>
                <a:tc hMerge="1">
                  <a:txBody>
                    <a:bodyPr/>
                    <a:lstStyle/>
                    <a:p>
                      <a:endParaRPr lang="de-DE"/>
                    </a:p>
                  </a:txBody>
                  <a:tcPr/>
                </a:tc>
              </a:tr>
            </a:tbl>
          </a:graphicData>
        </a:graphic>
      </p:graphicFrame>
      <p:graphicFrame>
        <p:nvGraphicFramePr>
          <p:cNvPr id="498923" name="Group 3307"/>
          <p:cNvGraphicFramePr>
            <a:graphicFrameLocks noGrp="1"/>
          </p:cNvGraphicFramePr>
          <p:nvPr/>
        </p:nvGraphicFramePr>
        <p:xfrm>
          <a:off x="5410200" y="1309688"/>
          <a:ext cx="4724400" cy="3157728"/>
        </p:xfrm>
        <a:graphic>
          <a:graphicData uri="http://schemas.openxmlformats.org/drawingml/2006/table">
            <a:tbl>
              <a:tblPr/>
              <a:tblGrid>
                <a:gridCol w="457200"/>
                <a:gridCol w="1981200"/>
                <a:gridCol w="2286000"/>
              </a:tblGrid>
              <a:tr h="762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pitchFamily="34" charset="0"/>
                      </a:endParaRPr>
                    </a:p>
                  </a:txBody>
                  <a:tcPr horzOverflow="overflow">
                    <a:lnL cap="flat">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600" b="1" i="0" u="none" strike="noStrike" cap="none" normalizeH="0" baseline="0" smtClean="0">
                          <a:ln>
                            <a:noFill/>
                          </a:ln>
                          <a:solidFill>
                            <a:schemeClr val="tx1"/>
                          </a:solidFill>
                          <a:effectLst/>
                          <a:latin typeface="Arial" pitchFamily="34" charset="0"/>
                        </a:rPr>
                        <a:t>Nierenfunktion</a:t>
                      </a:r>
                    </a:p>
                  </a:txBody>
                  <a:tcP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600" b="1" i="0" u="none" strike="noStrike" cap="none" normalizeH="0" baseline="0" smtClean="0">
                          <a:ln>
                            <a:noFill/>
                          </a:ln>
                          <a:solidFill>
                            <a:schemeClr val="tx1"/>
                          </a:solidFill>
                          <a:effectLst/>
                          <a:latin typeface="Arial" pitchFamily="34" charset="0"/>
                        </a:rPr>
                        <a:t>Urin</a:t>
                      </a:r>
                    </a:p>
                  </a:txBody>
                  <a:tcPr horzOverflow="overflow">
                    <a:lnL>
                      <a:noFill/>
                    </a:lnL>
                    <a:lnR cap="flat">
                      <a:noFill/>
                    </a:lnR>
                    <a:lnT w="28575" cap="flat" cmpd="sng" algn="ctr">
                      <a:solidFill>
                        <a:schemeClr val="tx1"/>
                      </a:solidFill>
                      <a:prstDash val="solid"/>
                      <a:round/>
                      <a:headEnd type="none" w="med" len="med"/>
                      <a:tailEnd type="none" w="med" len="med"/>
                    </a:lnT>
                    <a:lnB>
                      <a:noFill/>
                    </a:lnB>
                    <a:lnTlToBr>
                      <a:noFill/>
                    </a:lnTlToBr>
                    <a:lnBlToTr>
                      <a:noFill/>
                    </a:lnBlToTr>
                    <a:noFill/>
                  </a:tcPr>
                </a:tc>
              </a:tr>
              <a:tr h="762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1</a:t>
                      </a:r>
                    </a:p>
                  </a:txBody>
                  <a:tcPr horzOverflow="overflow">
                    <a:lnL cap="flat">
                      <a:noFill/>
                    </a:lnL>
                    <a:lnR>
                      <a:noFill/>
                    </a:lnR>
                    <a:lnT>
                      <a:noFill/>
                    </a:lnT>
                    <a:lnB>
                      <a:noFill/>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sym typeface="Symbol" pitchFamily="18" charset="2"/>
                        </a:rPr>
                        <a:t>Krea  1,5-2fach</a:t>
                      </a:r>
                      <a:br>
                        <a:rPr kumimoji="0" lang="de-DE" sz="1600" b="0" i="0" u="none" strike="noStrike" cap="none" normalizeH="0" baseline="0" smtClean="0">
                          <a:ln>
                            <a:noFill/>
                          </a:ln>
                          <a:solidFill>
                            <a:schemeClr val="tx1"/>
                          </a:solidFill>
                          <a:effectLst/>
                          <a:latin typeface="Arial" pitchFamily="34" charset="0"/>
                          <a:sym typeface="Symbol" pitchFamily="18" charset="2"/>
                        </a:rPr>
                      </a:br>
                      <a:r>
                        <a:rPr kumimoji="0" lang="de-DE" sz="1600" b="0" i="0" u="none" strike="noStrike" cap="none" normalizeH="0" baseline="0" smtClean="0">
                          <a:ln>
                            <a:noFill/>
                          </a:ln>
                          <a:solidFill>
                            <a:schemeClr val="tx1"/>
                          </a:solidFill>
                          <a:effectLst/>
                          <a:latin typeface="Arial" pitchFamily="34" charset="0"/>
                          <a:sym typeface="Symbol" pitchFamily="18" charset="2"/>
                        </a:rPr>
                        <a:t>Krea  &gt; 0,3 mg/dL </a:t>
                      </a:r>
                    </a:p>
                  </a:txBody>
                  <a:tcPr horzOverflow="overflow">
                    <a:lnL>
                      <a:noFill/>
                    </a:lnL>
                    <a:lnR>
                      <a:noFill/>
                    </a:lnR>
                    <a:lnT>
                      <a:noFill/>
                    </a:lnT>
                    <a:lnB>
                      <a:noFill/>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&lt; 0,5 ml/kg/h</a:t>
                      </a:r>
                      <a:br>
                        <a:rPr kumimoji="0" lang="de-DE" sz="1600" b="0" i="0" u="none" strike="noStrike" cap="none" normalizeH="0" baseline="0" smtClean="0">
                          <a:ln>
                            <a:noFill/>
                          </a:ln>
                          <a:solidFill>
                            <a:schemeClr val="tx1"/>
                          </a:solidFill>
                          <a:effectLst/>
                          <a:latin typeface="Arial" pitchFamily="34" charset="0"/>
                        </a:rPr>
                      </a:br>
                      <a:r>
                        <a:rPr kumimoji="0" lang="de-DE" sz="1600" b="0" i="0" u="none" strike="noStrike" cap="none" normalizeH="0" baseline="0" smtClean="0">
                          <a:ln>
                            <a:noFill/>
                          </a:ln>
                          <a:solidFill>
                            <a:schemeClr val="tx1"/>
                          </a:solidFill>
                          <a:effectLst/>
                          <a:latin typeface="Arial" pitchFamily="34" charset="0"/>
                        </a:rPr>
                        <a:t>über 6...12 h</a:t>
                      </a:r>
                    </a:p>
                  </a:txBody>
                  <a:tcPr horzOverflow="overflow">
                    <a:lnL>
                      <a:noFill/>
                    </a:lnL>
                    <a:lnR cap="flat">
                      <a:noFill/>
                    </a:lnR>
                    <a:lnT>
                      <a:noFill/>
                    </a:lnT>
                    <a:lnB>
                      <a:noFill/>
                    </a:lnB>
                    <a:lnTlToBr>
                      <a:noFill/>
                    </a:lnTlToBr>
                    <a:lnBlToTr>
                      <a:noFill/>
                    </a:lnBlToTr>
                    <a:solidFill>
                      <a:srgbClr val="FFFF99"/>
                    </a:solidFill>
                  </a:tcPr>
                </a:tc>
              </a:tr>
              <a:tr h="762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2</a:t>
                      </a:r>
                    </a:p>
                  </a:txBody>
                  <a:tcPr horzOverflow="overflow">
                    <a:lnL cap="flat">
                      <a:noFill/>
                    </a:lnL>
                    <a:lnR>
                      <a:noFill/>
                    </a:lnR>
                    <a:lnT>
                      <a:noFill/>
                    </a:lnT>
                    <a:lnB>
                      <a:noFill/>
                    </a:lnB>
                    <a:lnTlToBr>
                      <a:noFill/>
                    </a:lnTlToBr>
                    <a:lnBlToTr>
                      <a:noFill/>
                    </a:lnBlToTr>
                    <a:solidFill>
                      <a:srgbClr val="FFCC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sym typeface="Symbol" pitchFamily="18" charset="2"/>
                        </a:rPr>
                        <a:t>Krea  2-3fach</a:t>
                      </a:r>
                    </a:p>
                  </a:txBody>
                  <a:tcPr horzOverflow="overflow">
                    <a:lnL>
                      <a:noFill/>
                    </a:lnL>
                    <a:lnR>
                      <a:noFill/>
                    </a:lnR>
                    <a:lnT>
                      <a:noFill/>
                    </a:lnT>
                    <a:lnB>
                      <a:noFill/>
                    </a:lnB>
                    <a:lnTlToBr>
                      <a:noFill/>
                    </a:lnTlToBr>
                    <a:lnBlToTr>
                      <a:noFill/>
                    </a:lnBlToTr>
                    <a:solidFill>
                      <a:srgbClr val="FFCC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&lt; 0,5 ml/kg/h</a:t>
                      </a:r>
                      <a:br>
                        <a:rPr kumimoji="0" lang="de-DE" sz="1600" b="0" i="0" u="none" strike="noStrike" cap="none" normalizeH="0" baseline="0" smtClean="0">
                          <a:ln>
                            <a:noFill/>
                          </a:ln>
                          <a:solidFill>
                            <a:schemeClr val="tx1"/>
                          </a:solidFill>
                          <a:effectLst/>
                          <a:latin typeface="Arial" pitchFamily="34" charset="0"/>
                        </a:rPr>
                      </a:br>
                      <a:r>
                        <a:rPr kumimoji="0" lang="de-DE" sz="1600" b="0" i="0" u="none" strike="noStrike" cap="none" normalizeH="0" baseline="0" smtClean="0">
                          <a:ln>
                            <a:noFill/>
                          </a:ln>
                          <a:solidFill>
                            <a:schemeClr val="tx1"/>
                          </a:solidFill>
                          <a:effectLst/>
                          <a:latin typeface="Arial" pitchFamily="34" charset="0"/>
                        </a:rPr>
                        <a:t>über 12...24 h</a:t>
                      </a:r>
                    </a:p>
                  </a:txBody>
                  <a:tcPr horzOverflow="overflow">
                    <a:lnL>
                      <a:noFill/>
                    </a:lnL>
                    <a:lnR cap="flat">
                      <a:noFill/>
                    </a:lnR>
                    <a:lnT>
                      <a:noFill/>
                    </a:lnT>
                    <a:lnB>
                      <a:noFill/>
                    </a:lnB>
                    <a:lnTlToBr>
                      <a:noFill/>
                    </a:lnTlToBr>
                    <a:lnBlToTr>
                      <a:noFill/>
                    </a:lnBlToTr>
                    <a:solidFill>
                      <a:srgbClr val="FFCC00"/>
                    </a:solidFill>
                  </a:tcPr>
                </a:tc>
              </a:tr>
              <a:tr h="762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bg1"/>
                          </a:solidFill>
                          <a:effectLst/>
                          <a:latin typeface="Arial" pitchFamily="34" charset="0"/>
                        </a:rPr>
                        <a:t>3</a:t>
                      </a:r>
                    </a:p>
                  </a:txBody>
                  <a:tcPr horzOverflow="overflow">
                    <a:lnL cap="flat">
                      <a:noFill/>
                    </a:lnL>
                    <a:lnR>
                      <a:noFill/>
                    </a:lnR>
                    <a:lnT>
                      <a:noFill/>
                    </a:lnT>
                    <a:lnB cap="flat">
                      <a:noFill/>
                    </a:lnB>
                    <a:lnTlToBr>
                      <a:noFill/>
                    </a:lnTlToBr>
                    <a:lnBlToTr>
                      <a:noFill/>
                    </a:lnBlToTr>
                    <a:solidFill>
                      <a:srgbClr val="9933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bg1"/>
                          </a:solidFill>
                          <a:effectLst/>
                          <a:latin typeface="Arial" pitchFamily="34" charset="0"/>
                          <a:sym typeface="Symbol" pitchFamily="18" charset="2"/>
                        </a:rPr>
                        <a:t>Krea  &gt; 3fach oder Dialyse</a:t>
                      </a:r>
                    </a:p>
                  </a:txBody>
                  <a:tcPr horzOverflow="overflow">
                    <a:lnL>
                      <a:noFill/>
                    </a:lnL>
                    <a:lnR>
                      <a:noFill/>
                    </a:lnR>
                    <a:lnT>
                      <a:noFill/>
                    </a:lnT>
                    <a:lnB cap="flat">
                      <a:noFill/>
                    </a:lnB>
                    <a:lnTlToBr>
                      <a:noFill/>
                    </a:lnTlToBr>
                    <a:lnBlToTr>
                      <a:noFill/>
                    </a:lnBlToTr>
                    <a:solidFill>
                      <a:srgbClr val="9933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bg1"/>
                          </a:solidFill>
                          <a:effectLst/>
                          <a:latin typeface="Arial" pitchFamily="34" charset="0"/>
                        </a:rPr>
                        <a:t>&lt; 0,3 ml/kg/h über 24 h</a:t>
                      </a:r>
                      <a:br>
                        <a:rPr kumimoji="0" lang="de-DE" sz="1600" b="0" i="0" u="none" strike="noStrike" cap="none" normalizeH="0" baseline="0" smtClean="0">
                          <a:ln>
                            <a:noFill/>
                          </a:ln>
                          <a:solidFill>
                            <a:schemeClr val="bg1"/>
                          </a:solidFill>
                          <a:effectLst/>
                          <a:latin typeface="Arial" pitchFamily="34" charset="0"/>
                        </a:rPr>
                      </a:br>
                      <a:r>
                        <a:rPr kumimoji="0" lang="de-DE" sz="1600" b="0" i="0" u="none" strike="noStrike" cap="none" normalizeH="0" baseline="0" smtClean="0">
                          <a:ln>
                            <a:noFill/>
                          </a:ln>
                          <a:solidFill>
                            <a:schemeClr val="bg1"/>
                          </a:solidFill>
                          <a:effectLst/>
                          <a:latin typeface="Arial" pitchFamily="34" charset="0"/>
                        </a:rPr>
                        <a:t>oder Anurie</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de-DE" sz="1600" b="0" i="0" u="none" strike="noStrike" cap="none" normalizeH="0" baseline="0" smtClean="0">
                        <a:ln>
                          <a:noFill/>
                        </a:ln>
                        <a:solidFill>
                          <a:schemeClr val="bg1"/>
                        </a:solidFill>
                        <a:effectLst/>
                        <a:latin typeface="Arial" pitchFamily="34" charset="0"/>
                      </a:endParaRPr>
                    </a:p>
                  </a:txBody>
                  <a:tcPr horzOverflow="overflow">
                    <a:lnL>
                      <a:noFill/>
                    </a:lnL>
                    <a:lnR cap="flat">
                      <a:noFill/>
                    </a:lnR>
                    <a:lnT>
                      <a:noFill/>
                    </a:lnT>
                    <a:lnB cap="flat">
                      <a:noFill/>
                    </a:lnB>
                    <a:lnTlToBr>
                      <a:noFill/>
                    </a:lnTlToBr>
                    <a:lnBlToTr>
                      <a:noFill/>
                    </a:lnBlToTr>
                    <a:solidFill>
                      <a:srgbClr val="993300"/>
                    </a:solidFill>
                  </a:tcPr>
                </a:tc>
              </a:tr>
            </a:tbl>
          </a:graphicData>
        </a:graphic>
      </p:graphicFrame>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23564" y="44624"/>
            <a:ext cx="9296400" cy="914400"/>
          </a:xfrm>
        </p:spPr>
        <p:txBody>
          <a:bodyPr/>
          <a:lstStyle/>
          <a:p>
            <a:pPr algn="l"/>
            <a:r>
              <a:rPr lang="de-DE" sz="3600" b="1" dirty="0" smtClean="0">
                <a:solidFill>
                  <a:srgbClr val="990000"/>
                </a:solidFill>
                <a:latin typeface="Arial" pitchFamily="34" charset="0"/>
                <a:cs typeface="Arial" pitchFamily="34" charset="0"/>
              </a:rPr>
              <a:t>Management des ANV</a:t>
            </a:r>
          </a:p>
        </p:txBody>
      </p:sp>
      <p:sp>
        <p:nvSpPr>
          <p:cNvPr id="25603" name="Text Box 3"/>
          <p:cNvSpPr txBox="1">
            <a:spLocks noChangeArrowheads="1"/>
          </p:cNvSpPr>
          <p:nvPr/>
        </p:nvSpPr>
        <p:spPr bwMode="auto">
          <a:xfrm>
            <a:off x="228600" y="3200400"/>
            <a:ext cx="9753600" cy="2000548"/>
          </a:xfrm>
          <a:prstGeom prst="rect">
            <a:avLst/>
          </a:prstGeom>
          <a:noFill/>
          <a:ln w="7938">
            <a:noFill/>
            <a:miter lim="800000"/>
            <a:headEnd/>
            <a:tailEnd/>
          </a:ln>
        </p:spPr>
        <p:txBody>
          <a:bodyPr>
            <a:spAutoFit/>
          </a:bodyPr>
          <a:lstStyle/>
          <a:p>
            <a:pPr marL="762000" indent="-762000" algn="l">
              <a:spcBef>
                <a:spcPct val="25000"/>
              </a:spcBef>
              <a:buFontTx/>
              <a:buChar char="•"/>
            </a:pPr>
            <a:r>
              <a:rPr lang="de-DE" sz="2400" dirty="0">
                <a:solidFill>
                  <a:schemeClr val="folHlink"/>
                </a:solidFill>
                <a:latin typeface="Arial" charset="0"/>
              </a:rPr>
              <a:t>Männlich 67 Jahre, 175cm, 74 kg, 155/100 </a:t>
            </a:r>
            <a:r>
              <a:rPr lang="de-DE" sz="2400" dirty="0" err="1">
                <a:solidFill>
                  <a:schemeClr val="folHlink"/>
                </a:solidFill>
                <a:latin typeface="Arial" charset="0"/>
              </a:rPr>
              <a:t>mmHg</a:t>
            </a:r>
            <a:endParaRPr lang="de-DE" sz="2400" dirty="0">
              <a:solidFill>
                <a:schemeClr val="folHlink"/>
              </a:solidFill>
              <a:latin typeface="Arial" charset="0"/>
            </a:endParaRPr>
          </a:p>
          <a:p>
            <a:pPr marL="762000" indent="-762000" algn="l">
              <a:spcBef>
                <a:spcPct val="25000"/>
              </a:spcBef>
              <a:buFontTx/>
              <a:buChar char="•"/>
            </a:pPr>
            <a:r>
              <a:rPr lang="de-DE" sz="3200" b="1" dirty="0">
                <a:latin typeface="Arial" charset="0"/>
              </a:rPr>
              <a:t>Flüssigkeitssubstitution</a:t>
            </a:r>
            <a:r>
              <a:rPr lang="de-DE" sz="2400" dirty="0">
                <a:latin typeface="Arial" charset="0"/>
              </a:rPr>
              <a:t> 3L/d (evtl. ZVD beachten)</a:t>
            </a:r>
          </a:p>
          <a:p>
            <a:pPr marL="762000" indent="-762000" algn="l">
              <a:spcBef>
                <a:spcPct val="25000"/>
              </a:spcBef>
              <a:buFontTx/>
              <a:buChar char="•"/>
            </a:pPr>
            <a:r>
              <a:rPr lang="de-DE" sz="2400" dirty="0">
                <a:latin typeface="Arial" charset="0"/>
              </a:rPr>
              <a:t>Absetzen von NSAR und ACE-I</a:t>
            </a:r>
          </a:p>
          <a:p>
            <a:pPr marL="762000" indent="-762000" algn="l">
              <a:spcBef>
                <a:spcPct val="25000"/>
              </a:spcBef>
              <a:buFontTx/>
              <a:buChar char="•"/>
            </a:pPr>
            <a:r>
              <a:rPr lang="de-DE" sz="2400" dirty="0">
                <a:latin typeface="Arial" charset="0"/>
              </a:rPr>
              <a:t>Remission auf </a:t>
            </a:r>
            <a:r>
              <a:rPr lang="de-DE" sz="2400" dirty="0" err="1">
                <a:latin typeface="Arial" charset="0"/>
              </a:rPr>
              <a:t>Kreatinin</a:t>
            </a:r>
            <a:r>
              <a:rPr lang="de-DE" sz="2400" dirty="0">
                <a:latin typeface="Arial" charset="0"/>
              </a:rPr>
              <a:t> 320 </a:t>
            </a:r>
            <a:r>
              <a:rPr lang="de-DE" sz="2400" dirty="0">
                <a:latin typeface="Arial" charset="0"/>
                <a:sym typeface="Symbol" pitchFamily="18" charset="2"/>
              </a:rPr>
              <a:t>g/L (3,6 g/</a:t>
            </a:r>
            <a:r>
              <a:rPr lang="de-DE" sz="2400" dirty="0" err="1">
                <a:latin typeface="Arial" charset="0"/>
                <a:sym typeface="Symbol" pitchFamily="18" charset="2"/>
              </a:rPr>
              <a:t>dL</a:t>
            </a:r>
            <a:r>
              <a:rPr lang="de-DE" sz="2400" dirty="0">
                <a:latin typeface="Arial" charset="0"/>
                <a:sym typeface="Symbol" pitchFamily="18" charset="2"/>
              </a:rPr>
              <a:t>), K</a:t>
            </a:r>
            <a:r>
              <a:rPr lang="de-DE" sz="2400" baseline="30000" dirty="0">
                <a:latin typeface="Arial" charset="0"/>
                <a:sym typeface="Symbol" pitchFamily="18" charset="2"/>
              </a:rPr>
              <a:t>+ </a:t>
            </a:r>
            <a:r>
              <a:rPr lang="de-DE" sz="2400" dirty="0">
                <a:latin typeface="Arial" charset="0"/>
                <a:sym typeface="Symbol" pitchFamily="18" charset="2"/>
              </a:rPr>
              <a:t>5,2 mmol/L </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0" y="76200"/>
            <a:ext cx="10287000" cy="838200"/>
          </a:xfrm>
        </p:spPr>
        <p:txBody>
          <a:bodyPr lIns="91440" tIns="45720" rIns="91440" bIns="45720"/>
          <a:lstStyle/>
          <a:p>
            <a:pPr algn="l" eaLnBrk="1" hangingPunct="1"/>
            <a:r>
              <a:rPr lang="de-DE" sz="3600" b="1" dirty="0" smtClean="0">
                <a:solidFill>
                  <a:srgbClr val="993300"/>
                </a:solidFill>
                <a:latin typeface="Arial" pitchFamily="34" charset="0"/>
                <a:cs typeface="Arial" pitchFamily="34" charset="0"/>
              </a:rPr>
              <a:t>MDRD-</a:t>
            </a:r>
            <a:r>
              <a:rPr lang="de-DE" sz="3600" b="1" dirty="0" err="1" smtClean="0">
                <a:solidFill>
                  <a:srgbClr val="993300"/>
                </a:solidFill>
                <a:latin typeface="Arial" pitchFamily="34" charset="0"/>
                <a:cs typeface="Arial" pitchFamily="34" charset="0"/>
              </a:rPr>
              <a:t>eGFR</a:t>
            </a:r>
            <a:r>
              <a:rPr lang="de-DE" sz="3600" b="1" dirty="0" smtClean="0">
                <a:solidFill>
                  <a:srgbClr val="993300"/>
                </a:solidFill>
                <a:latin typeface="Arial" pitchFamily="34" charset="0"/>
                <a:cs typeface="Arial" pitchFamily="34" charset="0"/>
              </a:rPr>
              <a:t> und chron. Niereninsuffizienz</a:t>
            </a:r>
          </a:p>
        </p:txBody>
      </p:sp>
      <p:sp>
        <p:nvSpPr>
          <p:cNvPr id="1028" name="Rectangle 1027"/>
          <p:cNvSpPr>
            <a:spLocks noChangeArrowheads="1"/>
          </p:cNvSpPr>
          <p:nvPr/>
        </p:nvSpPr>
        <p:spPr bwMode="auto">
          <a:xfrm rot="-5400000">
            <a:off x="4737101" y="-977900"/>
            <a:ext cx="525462" cy="9812337"/>
          </a:xfrm>
          <a:prstGeom prst="rect">
            <a:avLst/>
          </a:prstGeom>
          <a:solidFill>
            <a:srgbClr val="FFFF99"/>
          </a:solidFill>
          <a:ln w="7938">
            <a:solidFill>
              <a:schemeClr val="tx1"/>
            </a:solidFill>
            <a:miter lim="800000"/>
            <a:headEnd/>
            <a:tailEnd/>
          </a:ln>
        </p:spPr>
        <p:txBody>
          <a:bodyPr anchor="ctr">
            <a:spAutoFit/>
          </a:bodyPr>
          <a:lstStyle/>
          <a:p>
            <a:endParaRPr lang="de-DE"/>
          </a:p>
        </p:txBody>
      </p:sp>
      <p:sp>
        <p:nvSpPr>
          <p:cNvPr id="1029" name="Rectangle 1028"/>
          <p:cNvSpPr>
            <a:spLocks noChangeArrowheads="1"/>
          </p:cNvSpPr>
          <p:nvPr/>
        </p:nvSpPr>
        <p:spPr bwMode="auto">
          <a:xfrm rot="-5400000">
            <a:off x="4714876" y="-466725"/>
            <a:ext cx="569912" cy="9812337"/>
          </a:xfrm>
          <a:prstGeom prst="rect">
            <a:avLst/>
          </a:prstGeom>
          <a:solidFill>
            <a:srgbClr val="FF7C80"/>
          </a:solidFill>
          <a:ln w="7938">
            <a:solidFill>
              <a:schemeClr val="tx1"/>
            </a:solidFill>
            <a:miter lim="800000"/>
            <a:headEnd/>
            <a:tailEnd/>
          </a:ln>
        </p:spPr>
        <p:txBody>
          <a:bodyPr anchor="ctr">
            <a:spAutoFit/>
          </a:bodyPr>
          <a:lstStyle/>
          <a:p>
            <a:endParaRPr lang="de-DE"/>
          </a:p>
        </p:txBody>
      </p:sp>
      <p:sp>
        <p:nvSpPr>
          <p:cNvPr id="1030" name="Rectangle 1029"/>
          <p:cNvSpPr>
            <a:spLocks noChangeArrowheads="1"/>
          </p:cNvSpPr>
          <p:nvPr/>
        </p:nvSpPr>
        <p:spPr bwMode="auto">
          <a:xfrm rot="-5400000">
            <a:off x="4843463" y="-33337"/>
            <a:ext cx="312737" cy="9812337"/>
          </a:xfrm>
          <a:prstGeom prst="rect">
            <a:avLst/>
          </a:prstGeom>
          <a:solidFill>
            <a:srgbClr val="FF6600"/>
          </a:solidFill>
          <a:ln w="7938">
            <a:solidFill>
              <a:schemeClr val="tx1"/>
            </a:solidFill>
            <a:miter lim="800000"/>
            <a:headEnd/>
            <a:tailEnd/>
          </a:ln>
        </p:spPr>
        <p:txBody>
          <a:bodyPr anchor="ctr">
            <a:spAutoFit/>
          </a:bodyPr>
          <a:lstStyle/>
          <a:p>
            <a:endParaRPr lang="de-DE"/>
          </a:p>
        </p:txBody>
      </p:sp>
      <p:sp>
        <p:nvSpPr>
          <p:cNvPr id="1031" name="Rectangle 1030"/>
          <p:cNvSpPr>
            <a:spLocks noChangeArrowheads="1"/>
          </p:cNvSpPr>
          <p:nvPr/>
        </p:nvSpPr>
        <p:spPr bwMode="auto">
          <a:xfrm rot="-5400000">
            <a:off x="4860132" y="238919"/>
            <a:ext cx="279400" cy="9812337"/>
          </a:xfrm>
          <a:prstGeom prst="rect">
            <a:avLst/>
          </a:prstGeom>
          <a:solidFill>
            <a:srgbClr val="800000"/>
          </a:solidFill>
          <a:ln w="7938">
            <a:solidFill>
              <a:schemeClr val="tx1"/>
            </a:solidFill>
            <a:miter lim="800000"/>
            <a:headEnd/>
            <a:tailEnd/>
          </a:ln>
        </p:spPr>
        <p:txBody>
          <a:bodyPr anchor="ctr">
            <a:spAutoFit/>
          </a:bodyPr>
          <a:lstStyle/>
          <a:p>
            <a:endParaRPr lang="de-DE"/>
          </a:p>
        </p:txBody>
      </p:sp>
      <p:sp>
        <p:nvSpPr>
          <p:cNvPr id="1032" name="Text Box 1031"/>
          <p:cNvSpPr txBox="1">
            <a:spLocks noChangeArrowheads="1"/>
          </p:cNvSpPr>
          <p:nvPr/>
        </p:nvSpPr>
        <p:spPr bwMode="auto">
          <a:xfrm>
            <a:off x="204788" y="4946650"/>
            <a:ext cx="325437" cy="396875"/>
          </a:xfrm>
          <a:prstGeom prst="rect">
            <a:avLst/>
          </a:prstGeom>
          <a:noFill/>
          <a:ln w="7938">
            <a:noFill/>
            <a:miter lim="800000"/>
            <a:headEnd/>
            <a:tailEnd/>
          </a:ln>
        </p:spPr>
        <p:txBody>
          <a:bodyPr wrap="none">
            <a:spAutoFit/>
          </a:bodyPr>
          <a:lstStyle/>
          <a:p>
            <a:r>
              <a:rPr lang="de-DE" sz="2000">
                <a:solidFill>
                  <a:schemeClr val="bg1"/>
                </a:solidFill>
                <a:latin typeface="Arial" charset="0"/>
              </a:rPr>
              <a:t>5</a:t>
            </a:r>
          </a:p>
        </p:txBody>
      </p:sp>
      <p:sp>
        <p:nvSpPr>
          <p:cNvPr id="1033" name="Text Box 1032"/>
          <p:cNvSpPr txBox="1">
            <a:spLocks noChangeArrowheads="1"/>
          </p:cNvSpPr>
          <p:nvPr/>
        </p:nvSpPr>
        <p:spPr bwMode="auto">
          <a:xfrm>
            <a:off x="204788" y="4621213"/>
            <a:ext cx="325437" cy="396875"/>
          </a:xfrm>
          <a:prstGeom prst="rect">
            <a:avLst/>
          </a:prstGeom>
          <a:noFill/>
          <a:ln w="7938">
            <a:noFill/>
            <a:miter lim="800000"/>
            <a:headEnd/>
            <a:tailEnd/>
          </a:ln>
        </p:spPr>
        <p:txBody>
          <a:bodyPr wrap="none">
            <a:spAutoFit/>
          </a:bodyPr>
          <a:lstStyle/>
          <a:p>
            <a:r>
              <a:rPr lang="de-DE" sz="2000">
                <a:solidFill>
                  <a:schemeClr val="bg1"/>
                </a:solidFill>
                <a:latin typeface="Arial" charset="0"/>
              </a:rPr>
              <a:t>4</a:t>
            </a:r>
          </a:p>
        </p:txBody>
      </p:sp>
      <p:sp>
        <p:nvSpPr>
          <p:cNvPr id="1034" name="Text Box 1033"/>
          <p:cNvSpPr txBox="1">
            <a:spLocks noChangeArrowheads="1"/>
          </p:cNvSpPr>
          <p:nvPr/>
        </p:nvSpPr>
        <p:spPr bwMode="auto">
          <a:xfrm>
            <a:off x="204788" y="4251325"/>
            <a:ext cx="325437" cy="396875"/>
          </a:xfrm>
          <a:prstGeom prst="rect">
            <a:avLst/>
          </a:prstGeom>
          <a:noFill/>
          <a:ln w="7938">
            <a:noFill/>
            <a:miter lim="800000"/>
            <a:headEnd/>
            <a:tailEnd/>
          </a:ln>
        </p:spPr>
        <p:txBody>
          <a:bodyPr wrap="none">
            <a:spAutoFit/>
          </a:bodyPr>
          <a:lstStyle/>
          <a:p>
            <a:r>
              <a:rPr lang="de-DE" sz="2000">
                <a:solidFill>
                  <a:schemeClr val="bg1"/>
                </a:solidFill>
                <a:latin typeface="Arial" charset="0"/>
              </a:rPr>
              <a:t>3</a:t>
            </a:r>
          </a:p>
        </p:txBody>
      </p:sp>
      <p:sp>
        <p:nvSpPr>
          <p:cNvPr id="1035" name="Text Box 1034"/>
          <p:cNvSpPr txBox="1">
            <a:spLocks noChangeArrowheads="1"/>
          </p:cNvSpPr>
          <p:nvPr/>
        </p:nvSpPr>
        <p:spPr bwMode="auto">
          <a:xfrm>
            <a:off x="204788" y="3641725"/>
            <a:ext cx="325437" cy="396875"/>
          </a:xfrm>
          <a:prstGeom prst="rect">
            <a:avLst/>
          </a:prstGeom>
          <a:noFill/>
          <a:ln w="7938">
            <a:noFill/>
            <a:miter lim="800000"/>
            <a:headEnd/>
            <a:tailEnd/>
          </a:ln>
        </p:spPr>
        <p:txBody>
          <a:bodyPr wrap="none">
            <a:spAutoFit/>
          </a:bodyPr>
          <a:lstStyle/>
          <a:p>
            <a:r>
              <a:rPr lang="de-DE" sz="2000">
                <a:latin typeface="Arial" charset="0"/>
              </a:rPr>
              <a:t>2</a:t>
            </a:r>
          </a:p>
        </p:txBody>
      </p:sp>
      <p:graphicFrame>
        <p:nvGraphicFramePr>
          <p:cNvPr id="1026" name="Object 1035"/>
          <p:cNvGraphicFramePr>
            <a:graphicFrameLocks noChangeAspect="1"/>
          </p:cNvGraphicFramePr>
          <p:nvPr/>
        </p:nvGraphicFramePr>
        <p:xfrm>
          <a:off x="381000" y="1133475"/>
          <a:ext cx="10058400" cy="5594350"/>
        </p:xfrm>
        <a:graphic>
          <a:graphicData uri="http://schemas.openxmlformats.org/presentationml/2006/ole">
            <p:oleObj spid="_x0000_s1026" name="Diagramm" r:id="rId3" imgW="6904800" imgH="3839040" progId="Excel.Sheet.8">
              <p:embed/>
            </p:oleObj>
          </a:graphicData>
        </a:graphic>
      </p:graphicFrame>
      <p:sp>
        <p:nvSpPr>
          <p:cNvPr id="1036" name="Oval 1036"/>
          <p:cNvSpPr>
            <a:spLocks noChangeArrowheads="1"/>
          </p:cNvSpPr>
          <p:nvPr/>
        </p:nvSpPr>
        <p:spPr bwMode="auto">
          <a:xfrm>
            <a:off x="3657600" y="4716463"/>
            <a:ext cx="914400" cy="288925"/>
          </a:xfrm>
          <a:prstGeom prst="ellipse">
            <a:avLst/>
          </a:prstGeom>
          <a:noFill/>
          <a:ln w="7938">
            <a:solidFill>
              <a:srgbClr val="800000"/>
            </a:solidFill>
            <a:round/>
            <a:headEnd/>
            <a:tailEnd/>
          </a:ln>
        </p:spPr>
        <p:txBody>
          <a:bodyPr anchor="ctr">
            <a:spAutoFit/>
          </a:bodyPr>
          <a:lstStyle/>
          <a:p>
            <a:endParaRPr lang="de-DE"/>
          </a:p>
        </p:txBody>
      </p:sp>
      <p:sp>
        <p:nvSpPr>
          <p:cNvPr id="1037" name="Text Box 1037"/>
          <p:cNvSpPr txBox="1">
            <a:spLocks noChangeArrowheads="1"/>
          </p:cNvSpPr>
          <p:nvPr/>
        </p:nvSpPr>
        <p:spPr bwMode="auto">
          <a:xfrm>
            <a:off x="3933825" y="2667000"/>
            <a:ext cx="1633538" cy="457200"/>
          </a:xfrm>
          <a:prstGeom prst="rect">
            <a:avLst/>
          </a:prstGeom>
          <a:noFill/>
          <a:ln w="7938">
            <a:noFill/>
            <a:miter lim="800000"/>
            <a:headEnd/>
            <a:tailEnd/>
          </a:ln>
        </p:spPr>
        <p:txBody>
          <a:bodyPr wrap="none">
            <a:spAutoFit/>
          </a:bodyPr>
          <a:lstStyle/>
          <a:p>
            <a:r>
              <a:rPr lang="de-DE" sz="2400">
                <a:latin typeface="Arial" charset="0"/>
              </a:rPr>
              <a:t>&lt; 65 Jahre</a:t>
            </a:r>
          </a:p>
        </p:txBody>
      </p:sp>
      <p:sp>
        <p:nvSpPr>
          <p:cNvPr id="1038" name="AutoShape 1038"/>
          <p:cNvSpPr>
            <a:spLocks noChangeArrowheads="1"/>
          </p:cNvSpPr>
          <p:nvPr/>
        </p:nvSpPr>
        <p:spPr bwMode="auto">
          <a:xfrm>
            <a:off x="3657600" y="2779713"/>
            <a:ext cx="265113" cy="263525"/>
          </a:xfrm>
          <a:prstGeom prst="diamond">
            <a:avLst/>
          </a:prstGeom>
          <a:noFill/>
          <a:ln w="7938">
            <a:solidFill>
              <a:srgbClr val="800000"/>
            </a:solidFill>
            <a:miter lim="800000"/>
            <a:headEnd/>
            <a:tailEnd/>
          </a:ln>
        </p:spPr>
        <p:txBody>
          <a:bodyPr wrap="none" anchor="ctr">
            <a:spAutoFit/>
          </a:bodyPr>
          <a:lstStyle/>
          <a:p>
            <a:endParaRPr lang="de-DE"/>
          </a:p>
        </p:txBody>
      </p:sp>
      <p:sp>
        <p:nvSpPr>
          <p:cNvPr id="1039" name="AutoShape 1039"/>
          <p:cNvSpPr>
            <a:spLocks noChangeArrowheads="1"/>
          </p:cNvSpPr>
          <p:nvPr/>
        </p:nvSpPr>
        <p:spPr bwMode="auto">
          <a:xfrm>
            <a:off x="3657600" y="3125788"/>
            <a:ext cx="265113" cy="263525"/>
          </a:xfrm>
          <a:prstGeom prst="diamond">
            <a:avLst/>
          </a:prstGeom>
          <a:solidFill>
            <a:schemeClr val="bg2"/>
          </a:solidFill>
          <a:ln w="7938">
            <a:solidFill>
              <a:schemeClr val="bg2"/>
            </a:solidFill>
            <a:miter lim="800000"/>
            <a:headEnd/>
            <a:tailEnd/>
          </a:ln>
        </p:spPr>
        <p:txBody>
          <a:bodyPr wrap="none" anchor="ctr">
            <a:spAutoFit/>
          </a:bodyPr>
          <a:lstStyle/>
          <a:p>
            <a:endParaRPr lang="de-DE"/>
          </a:p>
        </p:txBody>
      </p:sp>
      <p:sp>
        <p:nvSpPr>
          <p:cNvPr id="1040" name="Text Box 1040"/>
          <p:cNvSpPr txBox="1">
            <a:spLocks noChangeArrowheads="1"/>
          </p:cNvSpPr>
          <p:nvPr/>
        </p:nvSpPr>
        <p:spPr bwMode="auto">
          <a:xfrm>
            <a:off x="3965575" y="3006725"/>
            <a:ext cx="1633538" cy="457200"/>
          </a:xfrm>
          <a:prstGeom prst="rect">
            <a:avLst/>
          </a:prstGeom>
          <a:noFill/>
          <a:ln w="7938">
            <a:noFill/>
            <a:miter lim="800000"/>
            <a:headEnd/>
            <a:tailEnd/>
          </a:ln>
        </p:spPr>
        <p:txBody>
          <a:bodyPr wrap="none">
            <a:spAutoFit/>
          </a:bodyPr>
          <a:lstStyle/>
          <a:p>
            <a:r>
              <a:rPr lang="de-DE" sz="2400">
                <a:latin typeface="Arial" charset="0"/>
              </a:rPr>
              <a:t>&gt; 65 Jahre</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Fußzeilenplatzhalter 1"/>
          <p:cNvSpPr>
            <a:spLocks noGrp="1"/>
          </p:cNvSpPr>
          <p:nvPr>
            <p:ph type="ftr" sz="quarter" idx="10"/>
          </p:nvPr>
        </p:nvSpPr>
        <p:spPr>
          <a:noFill/>
        </p:spPr>
        <p:txBody>
          <a:bodyPr/>
          <a:lstStyle/>
          <a:p>
            <a:r>
              <a:rPr lang="de-DE">
                <a:latin typeface="Arial" charset="0"/>
              </a:rPr>
              <a:t>Stevens et al. N Engl J Med 354: 2473-2483, 2006</a:t>
            </a:r>
          </a:p>
        </p:txBody>
      </p:sp>
      <p:sp>
        <p:nvSpPr>
          <p:cNvPr id="19459" name="Rectangle 1026"/>
          <p:cNvSpPr>
            <a:spLocks noChangeArrowheads="1"/>
          </p:cNvSpPr>
          <p:nvPr/>
        </p:nvSpPr>
        <p:spPr bwMode="auto">
          <a:xfrm>
            <a:off x="4495800" y="5290914"/>
            <a:ext cx="714375" cy="514350"/>
          </a:xfrm>
          <a:prstGeom prst="rect">
            <a:avLst/>
          </a:prstGeom>
          <a:solidFill>
            <a:srgbClr val="FFFF99"/>
          </a:solidFill>
          <a:ln w="7938">
            <a:solidFill>
              <a:schemeClr val="tx1"/>
            </a:solidFill>
            <a:miter lim="800000"/>
            <a:headEnd/>
            <a:tailEnd/>
          </a:ln>
        </p:spPr>
        <p:txBody>
          <a:bodyPr anchor="ctr">
            <a:spAutoFit/>
          </a:bodyPr>
          <a:lstStyle/>
          <a:p>
            <a:endParaRPr lang="de-DE"/>
          </a:p>
        </p:txBody>
      </p:sp>
      <p:sp>
        <p:nvSpPr>
          <p:cNvPr id="19460" name="Rectangle 1027"/>
          <p:cNvSpPr>
            <a:spLocks noChangeArrowheads="1"/>
          </p:cNvSpPr>
          <p:nvPr/>
        </p:nvSpPr>
        <p:spPr bwMode="auto">
          <a:xfrm>
            <a:off x="3794125" y="5290914"/>
            <a:ext cx="701675" cy="514350"/>
          </a:xfrm>
          <a:prstGeom prst="rect">
            <a:avLst/>
          </a:prstGeom>
          <a:solidFill>
            <a:srgbClr val="FF7C80"/>
          </a:solidFill>
          <a:ln w="7938">
            <a:solidFill>
              <a:schemeClr val="tx1"/>
            </a:solidFill>
            <a:miter lim="800000"/>
            <a:headEnd/>
            <a:tailEnd/>
          </a:ln>
        </p:spPr>
        <p:txBody>
          <a:bodyPr anchor="ctr">
            <a:spAutoFit/>
          </a:bodyPr>
          <a:lstStyle/>
          <a:p>
            <a:endParaRPr lang="de-DE"/>
          </a:p>
        </p:txBody>
      </p:sp>
      <p:sp>
        <p:nvSpPr>
          <p:cNvPr id="19461" name="Rectangle 1028"/>
          <p:cNvSpPr>
            <a:spLocks noChangeArrowheads="1"/>
          </p:cNvSpPr>
          <p:nvPr/>
        </p:nvSpPr>
        <p:spPr bwMode="auto">
          <a:xfrm>
            <a:off x="3408363" y="5290914"/>
            <a:ext cx="382587" cy="514350"/>
          </a:xfrm>
          <a:prstGeom prst="rect">
            <a:avLst/>
          </a:prstGeom>
          <a:solidFill>
            <a:srgbClr val="FF6600"/>
          </a:solidFill>
          <a:ln w="7938">
            <a:solidFill>
              <a:schemeClr val="tx1"/>
            </a:solidFill>
            <a:miter lim="800000"/>
            <a:headEnd/>
            <a:tailEnd/>
          </a:ln>
        </p:spPr>
        <p:txBody>
          <a:bodyPr anchor="ctr">
            <a:spAutoFit/>
          </a:bodyPr>
          <a:lstStyle/>
          <a:p>
            <a:endParaRPr lang="de-DE"/>
          </a:p>
        </p:txBody>
      </p:sp>
      <p:sp>
        <p:nvSpPr>
          <p:cNvPr id="19462" name="Rectangle 1029"/>
          <p:cNvSpPr>
            <a:spLocks noChangeArrowheads="1"/>
          </p:cNvSpPr>
          <p:nvPr/>
        </p:nvSpPr>
        <p:spPr bwMode="auto">
          <a:xfrm>
            <a:off x="3076575" y="5290914"/>
            <a:ext cx="331788" cy="514350"/>
          </a:xfrm>
          <a:prstGeom prst="rect">
            <a:avLst/>
          </a:prstGeom>
          <a:solidFill>
            <a:srgbClr val="800000"/>
          </a:solidFill>
          <a:ln w="7938">
            <a:solidFill>
              <a:schemeClr val="tx1"/>
            </a:solidFill>
            <a:miter lim="800000"/>
            <a:headEnd/>
            <a:tailEnd/>
          </a:ln>
        </p:spPr>
        <p:txBody>
          <a:bodyPr anchor="ctr">
            <a:spAutoFit/>
          </a:bodyPr>
          <a:lstStyle/>
          <a:p>
            <a:endParaRPr lang="de-DE"/>
          </a:p>
        </p:txBody>
      </p:sp>
      <p:sp>
        <p:nvSpPr>
          <p:cNvPr id="19463" name="Rectangle 2"/>
          <p:cNvSpPr>
            <a:spLocks noGrp="1" noChangeArrowheads="1"/>
          </p:cNvSpPr>
          <p:nvPr>
            <p:ph type="title" idx="4294967295"/>
          </p:nvPr>
        </p:nvSpPr>
        <p:spPr>
          <a:xfrm>
            <a:off x="0" y="152400"/>
            <a:ext cx="10287000" cy="838200"/>
          </a:xfrm>
        </p:spPr>
        <p:txBody>
          <a:bodyPr lIns="91440" tIns="45720" rIns="91440" bIns="45720"/>
          <a:lstStyle/>
          <a:p>
            <a:pPr algn="l" eaLnBrk="1" hangingPunct="1"/>
            <a:r>
              <a:rPr lang="de-DE" sz="3600" b="1" dirty="0" smtClean="0">
                <a:solidFill>
                  <a:srgbClr val="993300"/>
                </a:solidFill>
                <a:latin typeface="Arial" pitchFamily="34" charset="0"/>
                <a:cs typeface="Arial" pitchFamily="34" charset="0"/>
              </a:rPr>
              <a:t>MDRD-</a:t>
            </a:r>
            <a:r>
              <a:rPr lang="de-DE" sz="3600" b="1" dirty="0" err="1" smtClean="0">
                <a:solidFill>
                  <a:srgbClr val="993300"/>
                </a:solidFill>
                <a:latin typeface="Arial" pitchFamily="34" charset="0"/>
                <a:cs typeface="Arial" pitchFamily="34" charset="0"/>
              </a:rPr>
              <a:t>eGFR</a:t>
            </a:r>
            <a:endParaRPr lang="de-DE" sz="3600" b="1" dirty="0" smtClean="0">
              <a:solidFill>
                <a:srgbClr val="993300"/>
              </a:solidFill>
              <a:latin typeface="Arial" pitchFamily="34" charset="0"/>
              <a:cs typeface="Arial" pitchFamily="34" charset="0"/>
            </a:endParaRPr>
          </a:p>
        </p:txBody>
      </p:sp>
      <p:pic>
        <p:nvPicPr>
          <p:cNvPr id="19464" name="Picture 4"/>
          <p:cNvPicPr>
            <a:picLocks noChangeAspect="1" noChangeArrowheads="1"/>
          </p:cNvPicPr>
          <p:nvPr/>
        </p:nvPicPr>
        <p:blipFill>
          <a:blip r:embed="rId2" cstate="print"/>
          <a:srcRect l="5696" t="20682" r="51715" b="34019"/>
          <a:stretch>
            <a:fillRect/>
          </a:stretch>
        </p:blipFill>
        <p:spPr bwMode="auto">
          <a:xfrm>
            <a:off x="2138363" y="838200"/>
            <a:ext cx="5541962" cy="4419600"/>
          </a:xfrm>
          <a:prstGeom prst="rect">
            <a:avLst/>
          </a:prstGeom>
          <a:noFill/>
          <a:ln w="9525">
            <a:noFill/>
            <a:miter lim="800000"/>
            <a:headEnd/>
            <a:tailEnd/>
          </a:ln>
        </p:spPr>
      </p:pic>
      <p:sp>
        <p:nvSpPr>
          <p:cNvPr id="19465" name="Text Box 8"/>
          <p:cNvSpPr txBox="1">
            <a:spLocks noChangeArrowheads="1"/>
          </p:cNvSpPr>
          <p:nvPr/>
        </p:nvSpPr>
        <p:spPr bwMode="auto">
          <a:xfrm rot="-5400000">
            <a:off x="647701" y="2944812"/>
            <a:ext cx="3338512" cy="366713"/>
          </a:xfrm>
          <a:prstGeom prst="rect">
            <a:avLst/>
          </a:prstGeom>
          <a:solidFill>
            <a:schemeClr val="bg1"/>
          </a:solidFill>
          <a:ln w="9525">
            <a:noFill/>
            <a:miter lim="800000"/>
            <a:headEnd/>
            <a:tailEnd/>
          </a:ln>
        </p:spPr>
        <p:txBody>
          <a:bodyPr>
            <a:spAutoFit/>
          </a:bodyPr>
          <a:lstStyle/>
          <a:p>
            <a:pPr eaLnBrk="1" hangingPunct="1"/>
            <a:r>
              <a:rPr lang="en-US" sz="1800">
                <a:solidFill>
                  <a:schemeClr val="tx2"/>
                </a:solidFill>
                <a:latin typeface="Arial" charset="0"/>
                <a:cs typeface="Arial" charset="0"/>
              </a:rPr>
              <a:t>GFR (</a:t>
            </a:r>
            <a:r>
              <a:rPr lang="en-US" sz="1800" baseline="30000">
                <a:solidFill>
                  <a:schemeClr val="tx2"/>
                </a:solidFill>
                <a:latin typeface="Arial" charset="0"/>
                <a:cs typeface="Arial" charset="0"/>
              </a:rPr>
              <a:t>125</a:t>
            </a:r>
            <a:r>
              <a:rPr lang="en-US" sz="1800">
                <a:solidFill>
                  <a:schemeClr val="tx2"/>
                </a:solidFill>
                <a:latin typeface="Arial" charset="0"/>
                <a:cs typeface="Arial" charset="0"/>
              </a:rPr>
              <a:t>I-Iothalamat) [ml/min]</a:t>
            </a:r>
          </a:p>
        </p:txBody>
      </p:sp>
      <p:sp>
        <p:nvSpPr>
          <p:cNvPr id="19466" name="Rectangle 1033"/>
          <p:cNvSpPr>
            <a:spLocks noChangeArrowheads="1"/>
          </p:cNvSpPr>
          <p:nvPr/>
        </p:nvSpPr>
        <p:spPr bwMode="auto">
          <a:xfrm>
            <a:off x="3048000" y="1035050"/>
            <a:ext cx="4476750" cy="2622550"/>
          </a:xfrm>
          <a:prstGeom prst="rect">
            <a:avLst/>
          </a:prstGeom>
          <a:solidFill>
            <a:srgbClr val="DDDDDD">
              <a:alpha val="50195"/>
            </a:srgbClr>
          </a:solidFill>
          <a:ln w="8001">
            <a:solidFill>
              <a:srgbClr val="993300"/>
            </a:solidFill>
            <a:miter lim="800000"/>
            <a:headEnd/>
            <a:tailEnd/>
          </a:ln>
        </p:spPr>
        <p:txBody>
          <a:bodyPr anchor="ctr">
            <a:spAutoFit/>
          </a:bodyPr>
          <a:lstStyle/>
          <a:p>
            <a:endParaRPr lang="de-DE"/>
          </a:p>
        </p:txBody>
      </p:sp>
      <p:sp>
        <p:nvSpPr>
          <p:cNvPr id="19467" name="Rectangle 1034"/>
          <p:cNvSpPr>
            <a:spLocks noChangeArrowheads="1"/>
          </p:cNvSpPr>
          <p:nvPr/>
        </p:nvSpPr>
        <p:spPr bwMode="auto">
          <a:xfrm>
            <a:off x="4495800" y="3657600"/>
            <a:ext cx="3028950" cy="1295400"/>
          </a:xfrm>
          <a:prstGeom prst="rect">
            <a:avLst/>
          </a:prstGeom>
          <a:solidFill>
            <a:srgbClr val="DDDDDD">
              <a:alpha val="50195"/>
            </a:srgbClr>
          </a:solidFill>
          <a:ln w="8001">
            <a:solidFill>
              <a:srgbClr val="993300"/>
            </a:solidFill>
            <a:miter lim="800000"/>
            <a:headEnd/>
            <a:tailEnd/>
          </a:ln>
        </p:spPr>
        <p:txBody>
          <a:bodyPr anchor="ctr">
            <a:spAutoFit/>
          </a:bodyPr>
          <a:lstStyle/>
          <a:p>
            <a:endParaRPr lang="de-DE"/>
          </a:p>
        </p:txBody>
      </p:sp>
      <p:sp>
        <p:nvSpPr>
          <p:cNvPr id="19468" name="Line 1035"/>
          <p:cNvSpPr>
            <a:spLocks noChangeShapeType="1"/>
          </p:cNvSpPr>
          <p:nvPr/>
        </p:nvSpPr>
        <p:spPr bwMode="auto">
          <a:xfrm>
            <a:off x="4495800" y="3657600"/>
            <a:ext cx="3028950" cy="0"/>
          </a:xfrm>
          <a:prstGeom prst="line">
            <a:avLst/>
          </a:prstGeom>
          <a:noFill/>
          <a:ln w="7938">
            <a:solidFill>
              <a:srgbClr val="DDDDDD"/>
            </a:solidFill>
            <a:round/>
            <a:headEnd/>
            <a:tailEnd/>
          </a:ln>
        </p:spPr>
        <p:txBody>
          <a:bodyPr>
            <a:spAutoFit/>
          </a:bodyPr>
          <a:lstStyle/>
          <a:p>
            <a:endParaRPr lang="de-DE"/>
          </a:p>
        </p:txBody>
      </p:sp>
      <p:sp>
        <p:nvSpPr>
          <p:cNvPr id="19469" name="Text Box 1036"/>
          <p:cNvSpPr txBox="1">
            <a:spLocks noChangeArrowheads="1"/>
          </p:cNvSpPr>
          <p:nvPr/>
        </p:nvSpPr>
        <p:spPr bwMode="auto">
          <a:xfrm>
            <a:off x="3103563" y="5367114"/>
            <a:ext cx="325437" cy="396875"/>
          </a:xfrm>
          <a:prstGeom prst="rect">
            <a:avLst/>
          </a:prstGeom>
          <a:noFill/>
          <a:ln w="7938">
            <a:noFill/>
            <a:miter lim="800000"/>
            <a:headEnd/>
            <a:tailEnd/>
          </a:ln>
        </p:spPr>
        <p:txBody>
          <a:bodyPr wrap="none">
            <a:spAutoFit/>
          </a:bodyPr>
          <a:lstStyle/>
          <a:p>
            <a:r>
              <a:rPr lang="de-DE" sz="2000">
                <a:solidFill>
                  <a:schemeClr val="bg1"/>
                </a:solidFill>
                <a:latin typeface="Arial" charset="0"/>
              </a:rPr>
              <a:t>5</a:t>
            </a:r>
          </a:p>
        </p:txBody>
      </p:sp>
      <p:sp>
        <p:nvSpPr>
          <p:cNvPr id="19470" name="Text Box 1037"/>
          <p:cNvSpPr txBox="1">
            <a:spLocks noChangeArrowheads="1"/>
          </p:cNvSpPr>
          <p:nvPr/>
        </p:nvSpPr>
        <p:spPr bwMode="auto">
          <a:xfrm>
            <a:off x="3429000" y="5367114"/>
            <a:ext cx="325438" cy="396875"/>
          </a:xfrm>
          <a:prstGeom prst="rect">
            <a:avLst/>
          </a:prstGeom>
          <a:noFill/>
          <a:ln w="7938">
            <a:noFill/>
            <a:miter lim="800000"/>
            <a:headEnd/>
            <a:tailEnd/>
          </a:ln>
        </p:spPr>
        <p:txBody>
          <a:bodyPr wrap="none">
            <a:spAutoFit/>
          </a:bodyPr>
          <a:lstStyle/>
          <a:p>
            <a:r>
              <a:rPr lang="de-DE" sz="2000">
                <a:solidFill>
                  <a:schemeClr val="bg1"/>
                </a:solidFill>
                <a:latin typeface="Arial" charset="0"/>
              </a:rPr>
              <a:t>4</a:t>
            </a:r>
          </a:p>
        </p:txBody>
      </p:sp>
      <p:sp>
        <p:nvSpPr>
          <p:cNvPr id="19471" name="Text Box 1038"/>
          <p:cNvSpPr txBox="1">
            <a:spLocks noChangeArrowheads="1"/>
          </p:cNvSpPr>
          <p:nvPr/>
        </p:nvSpPr>
        <p:spPr bwMode="auto">
          <a:xfrm>
            <a:off x="4017963" y="5367114"/>
            <a:ext cx="325437" cy="396875"/>
          </a:xfrm>
          <a:prstGeom prst="rect">
            <a:avLst/>
          </a:prstGeom>
          <a:noFill/>
          <a:ln w="7938">
            <a:noFill/>
            <a:miter lim="800000"/>
            <a:headEnd/>
            <a:tailEnd/>
          </a:ln>
        </p:spPr>
        <p:txBody>
          <a:bodyPr wrap="none">
            <a:spAutoFit/>
          </a:bodyPr>
          <a:lstStyle/>
          <a:p>
            <a:r>
              <a:rPr lang="de-DE" sz="2000">
                <a:solidFill>
                  <a:schemeClr val="bg1"/>
                </a:solidFill>
                <a:latin typeface="Arial" charset="0"/>
              </a:rPr>
              <a:t>3</a:t>
            </a:r>
          </a:p>
        </p:txBody>
      </p:sp>
      <p:sp>
        <p:nvSpPr>
          <p:cNvPr id="19472" name="Text Box 1039"/>
          <p:cNvSpPr txBox="1">
            <a:spLocks noChangeArrowheads="1"/>
          </p:cNvSpPr>
          <p:nvPr/>
        </p:nvSpPr>
        <p:spPr bwMode="auto">
          <a:xfrm>
            <a:off x="4724400" y="5367114"/>
            <a:ext cx="325438" cy="396875"/>
          </a:xfrm>
          <a:prstGeom prst="rect">
            <a:avLst/>
          </a:prstGeom>
          <a:noFill/>
          <a:ln w="7938">
            <a:noFill/>
            <a:miter lim="800000"/>
            <a:headEnd/>
            <a:tailEnd/>
          </a:ln>
        </p:spPr>
        <p:txBody>
          <a:bodyPr wrap="none">
            <a:spAutoFit/>
          </a:bodyPr>
          <a:lstStyle/>
          <a:p>
            <a:r>
              <a:rPr lang="de-DE" sz="2000">
                <a:latin typeface="Arial" charset="0"/>
              </a:rPr>
              <a:t>2</a:t>
            </a:r>
          </a:p>
        </p:txBody>
      </p:sp>
      <p:sp>
        <p:nvSpPr>
          <p:cNvPr id="19473" name="Rectangle 1040" descr="Diagonal weit nach oben"/>
          <p:cNvSpPr>
            <a:spLocks noChangeArrowheads="1"/>
          </p:cNvSpPr>
          <p:nvPr/>
        </p:nvSpPr>
        <p:spPr bwMode="auto">
          <a:xfrm>
            <a:off x="5214938" y="5290914"/>
            <a:ext cx="2143125" cy="514350"/>
          </a:xfrm>
          <a:prstGeom prst="rect">
            <a:avLst/>
          </a:prstGeom>
          <a:pattFill prst="wdUpDiag">
            <a:fgClr>
              <a:srgbClr val="C0C0C0"/>
            </a:fgClr>
            <a:bgClr>
              <a:srgbClr val="FFFFFF"/>
            </a:bgClr>
          </a:pattFill>
          <a:ln w="7938">
            <a:noFill/>
            <a:miter lim="800000"/>
            <a:headEnd/>
            <a:tailEnd/>
          </a:ln>
        </p:spPr>
        <p:txBody>
          <a:bodyPr anchor="ctr">
            <a:spAutoFit/>
          </a:bodyPr>
          <a:lstStyle/>
          <a:p>
            <a:endParaRPr lang="de-DE"/>
          </a:p>
        </p:txBody>
      </p:sp>
      <p:sp>
        <p:nvSpPr>
          <p:cNvPr id="19474" name="Text Box 1041"/>
          <p:cNvSpPr txBox="1">
            <a:spLocks noChangeArrowheads="1"/>
          </p:cNvSpPr>
          <p:nvPr/>
        </p:nvSpPr>
        <p:spPr bwMode="auto">
          <a:xfrm>
            <a:off x="5410200" y="5367114"/>
            <a:ext cx="1905000" cy="396875"/>
          </a:xfrm>
          <a:prstGeom prst="rect">
            <a:avLst/>
          </a:prstGeom>
          <a:noFill/>
          <a:ln w="7938">
            <a:noFill/>
            <a:miter lim="800000"/>
            <a:headEnd/>
            <a:tailEnd/>
          </a:ln>
        </p:spPr>
        <p:txBody>
          <a:bodyPr>
            <a:spAutoFit/>
          </a:bodyPr>
          <a:lstStyle/>
          <a:p>
            <a:r>
              <a:rPr lang="de-DE" sz="2000" dirty="0">
                <a:latin typeface="Arial" charset="0"/>
              </a:rPr>
              <a:t>1 (</a:t>
            </a:r>
            <a:r>
              <a:rPr lang="de-DE" sz="2000" dirty="0" err="1">
                <a:latin typeface="Arial" charset="0"/>
              </a:rPr>
              <a:t>Proteinurie</a:t>
            </a:r>
            <a:r>
              <a:rPr lang="de-DE" sz="2000" dirty="0">
                <a:latin typeface="Arial" charset="0"/>
              </a:rPr>
              <a:t>)</a:t>
            </a:r>
          </a:p>
        </p:txBody>
      </p:sp>
      <p:sp>
        <p:nvSpPr>
          <p:cNvPr id="19475" name="AutoShape 1042" descr="Diagonal weit nach oben"/>
          <p:cNvSpPr>
            <a:spLocks noChangeArrowheads="1"/>
          </p:cNvSpPr>
          <p:nvPr/>
        </p:nvSpPr>
        <p:spPr bwMode="auto">
          <a:xfrm rot="5400000">
            <a:off x="7389019" y="5259958"/>
            <a:ext cx="514350" cy="576262"/>
          </a:xfrm>
          <a:prstGeom prst="triangle">
            <a:avLst>
              <a:gd name="adj" fmla="val 50000"/>
            </a:avLst>
          </a:prstGeom>
          <a:pattFill prst="wdUpDiag">
            <a:fgClr>
              <a:srgbClr val="DDDDDD"/>
            </a:fgClr>
            <a:bgClr>
              <a:srgbClr val="FFFFFF"/>
            </a:bgClr>
          </a:pattFill>
          <a:ln w="7938">
            <a:noFill/>
            <a:miter lim="800000"/>
            <a:headEnd/>
            <a:tailEnd/>
          </a:ln>
        </p:spPr>
        <p:txBody>
          <a:bodyPr anchor="ctr">
            <a:spAutoFit/>
          </a:bodyPr>
          <a:lstStyle/>
          <a:p>
            <a:endParaRPr lang="de-DE"/>
          </a:p>
        </p:txBody>
      </p:sp>
      <p:sp>
        <p:nvSpPr>
          <p:cNvPr id="20" name="Text Box 1041"/>
          <p:cNvSpPr txBox="1">
            <a:spLocks noChangeArrowheads="1"/>
          </p:cNvSpPr>
          <p:nvPr/>
        </p:nvSpPr>
        <p:spPr bwMode="auto">
          <a:xfrm>
            <a:off x="7519764" y="5085184"/>
            <a:ext cx="1905000" cy="396875"/>
          </a:xfrm>
          <a:prstGeom prst="rect">
            <a:avLst/>
          </a:prstGeom>
          <a:noFill/>
          <a:ln w="7938">
            <a:noFill/>
            <a:miter lim="800000"/>
            <a:headEnd/>
            <a:tailEnd/>
          </a:ln>
        </p:spPr>
        <p:txBody>
          <a:bodyPr>
            <a:spAutoFit/>
          </a:bodyPr>
          <a:lstStyle/>
          <a:p>
            <a:r>
              <a:rPr lang="de-DE" sz="2000" dirty="0" err="1" smtClean="0">
                <a:latin typeface="Arial" charset="0"/>
              </a:rPr>
              <a:t>eGFR</a:t>
            </a:r>
            <a:r>
              <a:rPr lang="de-DE" sz="2000" dirty="0" smtClean="0">
                <a:latin typeface="Arial" charset="0"/>
              </a:rPr>
              <a:t> (ml/min)</a:t>
            </a:r>
            <a:endParaRPr lang="de-DE" sz="2000" dirty="0">
              <a:latin typeface="Arial" charset="0"/>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idx="4294967295"/>
          </p:nvPr>
        </p:nvSpPr>
        <p:spPr>
          <a:xfrm>
            <a:off x="0" y="0"/>
            <a:ext cx="8763000" cy="838200"/>
          </a:xfrm>
        </p:spPr>
        <p:txBody>
          <a:bodyPr lIns="91440" tIns="45720" rIns="91440" bIns="45720"/>
          <a:lstStyle/>
          <a:p>
            <a:pPr algn="l" eaLnBrk="1" hangingPunct="1"/>
            <a:r>
              <a:rPr lang="de-DE" sz="3600" b="1" dirty="0" err="1" smtClean="0">
                <a:solidFill>
                  <a:srgbClr val="993300"/>
                </a:solidFill>
                <a:latin typeface="Arial" pitchFamily="34" charset="0"/>
                <a:cs typeface="Arial" pitchFamily="34" charset="0"/>
              </a:rPr>
              <a:t>Prävanz</a:t>
            </a:r>
            <a:r>
              <a:rPr lang="de-DE" sz="3600" b="1" dirty="0" smtClean="0">
                <a:solidFill>
                  <a:srgbClr val="993300"/>
                </a:solidFill>
                <a:latin typeface="Arial" pitchFamily="34" charset="0"/>
                <a:cs typeface="Arial" pitchFamily="34" charset="0"/>
              </a:rPr>
              <a:t> der CKD &gt; 3</a:t>
            </a:r>
          </a:p>
        </p:txBody>
      </p:sp>
      <p:graphicFrame>
        <p:nvGraphicFramePr>
          <p:cNvPr id="2050" name="Object 3"/>
          <p:cNvGraphicFramePr>
            <a:graphicFrameLocks noChangeAspect="1"/>
          </p:cNvGraphicFramePr>
          <p:nvPr/>
        </p:nvGraphicFramePr>
        <p:xfrm>
          <a:off x="1292225" y="1017588"/>
          <a:ext cx="7540625" cy="5049837"/>
        </p:xfrm>
        <a:graphic>
          <a:graphicData uri="http://schemas.openxmlformats.org/presentationml/2006/ole">
            <p:oleObj spid="_x0000_s2050" name="Diagramm" r:id="rId3" imgW="12698280" imgH="8493840" progId="">
              <p:embed followColorScheme="full"/>
            </p:oleObj>
          </a:graphicData>
        </a:graphic>
      </p:graphicFrame>
      <p:sp>
        <p:nvSpPr>
          <p:cNvPr id="2052" name="Text Box 4"/>
          <p:cNvSpPr txBox="1">
            <a:spLocks noChangeArrowheads="1"/>
          </p:cNvSpPr>
          <p:nvPr/>
        </p:nvSpPr>
        <p:spPr bwMode="auto">
          <a:xfrm rot="-5400000">
            <a:off x="448469" y="1685132"/>
            <a:ext cx="1479550" cy="366712"/>
          </a:xfrm>
          <a:prstGeom prst="rect">
            <a:avLst/>
          </a:prstGeom>
          <a:noFill/>
          <a:ln w="7938">
            <a:noFill/>
            <a:miter lim="800000"/>
            <a:headEnd/>
            <a:tailEnd/>
          </a:ln>
        </p:spPr>
        <p:txBody>
          <a:bodyPr wrap="none">
            <a:spAutoFit/>
          </a:bodyPr>
          <a:lstStyle/>
          <a:p>
            <a:r>
              <a:rPr lang="de-DE" sz="1800" b="1">
                <a:latin typeface="Arial" charset="0"/>
              </a:rPr>
              <a:t>Prävanz (%)</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ußzeilenplatzhalter 1"/>
          <p:cNvSpPr>
            <a:spLocks noGrp="1"/>
          </p:cNvSpPr>
          <p:nvPr>
            <p:ph type="ftr" sz="quarter" idx="10"/>
          </p:nvPr>
        </p:nvSpPr>
        <p:spPr>
          <a:noFill/>
        </p:spPr>
        <p:txBody>
          <a:bodyPr/>
          <a:lstStyle/>
          <a:p>
            <a:r>
              <a:rPr lang="de-DE">
                <a:latin typeface="Arial" charset="0"/>
              </a:rPr>
              <a:t>Go et al. N Engl J Med 351: 1296-1305, 2004</a:t>
            </a:r>
          </a:p>
        </p:txBody>
      </p:sp>
      <p:sp>
        <p:nvSpPr>
          <p:cNvPr id="20483" name="Rectangle 2"/>
          <p:cNvSpPr>
            <a:spLocks noGrp="1" noChangeArrowheads="1"/>
          </p:cNvSpPr>
          <p:nvPr>
            <p:ph type="title" idx="4294967295"/>
          </p:nvPr>
        </p:nvSpPr>
        <p:spPr>
          <a:xfrm>
            <a:off x="0" y="0"/>
            <a:ext cx="8763000" cy="838200"/>
          </a:xfrm>
        </p:spPr>
        <p:txBody>
          <a:bodyPr lIns="91440" tIns="45720" rIns="91440" bIns="45720"/>
          <a:lstStyle/>
          <a:p>
            <a:pPr algn="l" eaLnBrk="1" hangingPunct="1"/>
            <a:r>
              <a:rPr lang="de-DE" sz="3600" b="1" dirty="0" smtClean="0">
                <a:solidFill>
                  <a:srgbClr val="993300"/>
                </a:solidFill>
                <a:latin typeface="Arial" pitchFamily="34" charset="0"/>
                <a:cs typeface="Arial" pitchFamily="34" charset="0"/>
              </a:rPr>
              <a:t>Nierenfunktion und Mortalität</a:t>
            </a:r>
          </a:p>
        </p:txBody>
      </p:sp>
      <p:sp>
        <p:nvSpPr>
          <p:cNvPr id="20484" name="Text Box 4"/>
          <p:cNvSpPr txBox="1">
            <a:spLocks noChangeArrowheads="1"/>
          </p:cNvSpPr>
          <p:nvPr/>
        </p:nvSpPr>
        <p:spPr bwMode="auto">
          <a:xfrm>
            <a:off x="1924050" y="1430338"/>
            <a:ext cx="1352550" cy="457200"/>
          </a:xfrm>
          <a:prstGeom prst="rect">
            <a:avLst/>
          </a:prstGeom>
          <a:noFill/>
          <a:ln w="9525">
            <a:noFill/>
            <a:miter lim="800000"/>
            <a:headEnd/>
            <a:tailEnd/>
          </a:ln>
        </p:spPr>
        <p:txBody>
          <a:bodyPr wrap="none">
            <a:spAutoFit/>
          </a:bodyPr>
          <a:lstStyle/>
          <a:p>
            <a:pPr algn="l" eaLnBrk="1" hangingPunct="1"/>
            <a:r>
              <a:rPr lang="en-US" sz="2400" b="1">
                <a:latin typeface="Calibri" pitchFamily="34" charset="0"/>
              </a:rPr>
              <a:t>Letalität</a:t>
            </a:r>
          </a:p>
        </p:txBody>
      </p:sp>
      <p:sp>
        <p:nvSpPr>
          <p:cNvPr id="20485" name="Text Box 5"/>
          <p:cNvSpPr txBox="1">
            <a:spLocks noChangeArrowheads="1"/>
          </p:cNvSpPr>
          <p:nvPr/>
        </p:nvSpPr>
        <p:spPr bwMode="auto">
          <a:xfrm>
            <a:off x="6961188" y="1430338"/>
            <a:ext cx="1725612" cy="457200"/>
          </a:xfrm>
          <a:prstGeom prst="rect">
            <a:avLst/>
          </a:prstGeom>
          <a:noFill/>
          <a:ln w="9525">
            <a:noFill/>
            <a:miter lim="800000"/>
            <a:headEnd/>
            <a:tailEnd/>
          </a:ln>
        </p:spPr>
        <p:txBody>
          <a:bodyPr wrap="none">
            <a:spAutoFit/>
          </a:bodyPr>
          <a:lstStyle/>
          <a:p>
            <a:pPr algn="l" eaLnBrk="1" hangingPunct="1"/>
            <a:r>
              <a:rPr lang="en-US" sz="2400" b="1">
                <a:latin typeface="Calibri" pitchFamily="34" charset="0"/>
              </a:rPr>
              <a:t>Ereignisse</a:t>
            </a:r>
          </a:p>
        </p:txBody>
      </p:sp>
      <p:pic>
        <p:nvPicPr>
          <p:cNvPr id="20486" name="Picture 8"/>
          <p:cNvPicPr>
            <a:picLocks noChangeAspect="1" noChangeArrowheads="1"/>
          </p:cNvPicPr>
          <p:nvPr/>
        </p:nvPicPr>
        <p:blipFill>
          <a:blip r:embed="rId2" cstate="print"/>
          <a:srcRect l="22511" t="2377" r="5444" b="70052"/>
          <a:stretch>
            <a:fillRect/>
          </a:stretch>
        </p:blipFill>
        <p:spPr bwMode="auto">
          <a:xfrm>
            <a:off x="238125" y="2133600"/>
            <a:ext cx="4618038" cy="3708400"/>
          </a:xfrm>
          <a:prstGeom prst="rect">
            <a:avLst/>
          </a:prstGeom>
          <a:noFill/>
          <a:ln w="9525">
            <a:noFill/>
            <a:miter lim="800000"/>
            <a:headEnd/>
            <a:tailEnd/>
          </a:ln>
        </p:spPr>
      </p:pic>
      <p:pic>
        <p:nvPicPr>
          <p:cNvPr id="20487" name="Picture 9"/>
          <p:cNvPicPr>
            <a:picLocks noChangeAspect="1" noChangeArrowheads="1"/>
          </p:cNvPicPr>
          <p:nvPr/>
        </p:nvPicPr>
        <p:blipFill>
          <a:blip r:embed="rId2" cstate="print"/>
          <a:srcRect l="22697" t="35701" r="5469" b="36855"/>
          <a:stretch>
            <a:fillRect/>
          </a:stretch>
        </p:blipFill>
        <p:spPr bwMode="auto">
          <a:xfrm>
            <a:off x="5380038" y="2135188"/>
            <a:ext cx="4621212" cy="37052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ußzeilenplatzhalter 1"/>
          <p:cNvSpPr>
            <a:spLocks noGrp="1"/>
          </p:cNvSpPr>
          <p:nvPr>
            <p:ph type="ftr" sz="quarter" idx="10"/>
          </p:nvPr>
        </p:nvSpPr>
        <p:spPr>
          <a:noFill/>
        </p:spPr>
        <p:txBody>
          <a:bodyPr/>
          <a:lstStyle/>
          <a:p>
            <a:r>
              <a:rPr lang="de-DE">
                <a:latin typeface="Arial" charset="0"/>
              </a:rPr>
              <a:t>Foley RN et al. Am J Kidney Dis. 1998; 32: S112–S119. </a:t>
            </a:r>
          </a:p>
        </p:txBody>
      </p:sp>
      <p:sp>
        <p:nvSpPr>
          <p:cNvPr id="21507" name="Rectangle 2"/>
          <p:cNvSpPr>
            <a:spLocks noGrp="1" noChangeArrowheads="1"/>
          </p:cNvSpPr>
          <p:nvPr>
            <p:ph type="title" idx="4294967295"/>
          </p:nvPr>
        </p:nvSpPr>
        <p:spPr>
          <a:xfrm>
            <a:off x="76200" y="189012"/>
            <a:ext cx="10210800" cy="647700"/>
          </a:xfrm>
          <a:noFill/>
        </p:spPr>
        <p:txBody>
          <a:bodyPr/>
          <a:lstStyle/>
          <a:p>
            <a:pPr algn="l"/>
            <a:r>
              <a:rPr lang="de-DE" sz="3600" b="1" dirty="0" smtClean="0">
                <a:solidFill>
                  <a:srgbClr val="800000"/>
                </a:solidFill>
                <a:latin typeface="Arial" pitchFamily="34" charset="0"/>
                <a:cs typeface="Arial" pitchFamily="34" charset="0"/>
              </a:rPr>
              <a:t>Mortalität bei Niereninsuffizienz </a:t>
            </a:r>
            <a:r>
              <a:rPr lang="de-DE" sz="3600" b="1" dirty="0" err="1" smtClean="0">
                <a:solidFill>
                  <a:srgbClr val="800000"/>
                </a:solidFill>
                <a:latin typeface="Arial" pitchFamily="34" charset="0"/>
                <a:cs typeface="Arial" pitchFamily="34" charset="0"/>
              </a:rPr>
              <a:t>vs</a:t>
            </a:r>
            <a:r>
              <a:rPr lang="de-DE" sz="3600" b="1" dirty="0" smtClean="0">
                <a:solidFill>
                  <a:srgbClr val="800000"/>
                </a:solidFill>
                <a:latin typeface="Arial" pitchFamily="34" charset="0"/>
                <a:cs typeface="Arial" pitchFamily="34" charset="0"/>
              </a:rPr>
              <a:t> Allgemeinbevölkerung</a:t>
            </a:r>
          </a:p>
        </p:txBody>
      </p:sp>
      <p:grpSp>
        <p:nvGrpSpPr>
          <p:cNvPr id="21508" name="Group 3"/>
          <p:cNvGrpSpPr>
            <a:grpSpLocks/>
          </p:cNvGrpSpPr>
          <p:nvPr/>
        </p:nvGrpSpPr>
        <p:grpSpPr bwMode="auto">
          <a:xfrm>
            <a:off x="771525" y="2235200"/>
            <a:ext cx="8743950" cy="2332038"/>
            <a:chOff x="0" y="0"/>
            <a:chExt cx="5508" cy="1469"/>
          </a:xfrm>
        </p:grpSpPr>
        <p:sp>
          <p:nvSpPr>
            <p:cNvPr id="21513" name="Rectangle 4"/>
            <p:cNvSpPr>
              <a:spLocks noChangeArrowheads="1"/>
            </p:cNvSpPr>
            <p:nvPr/>
          </p:nvSpPr>
          <p:spPr bwMode="auto">
            <a:xfrm>
              <a:off x="0" y="0"/>
              <a:ext cx="1519" cy="0"/>
            </a:xfrm>
            <a:prstGeom prst="rect">
              <a:avLst/>
            </a:prstGeom>
            <a:noFill/>
            <a:ln w="7938">
              <a:noFill/>
              <a:miter lim="800000"/>
              <a:headEnd/>
              <a:tailEnd/>
            </a:ln>
          </p:spPr>
          <p:txBody>
            <a:bodyPr>
              <a:spAutoFit/>
            </a:bodyPr>
            <a:lstStyle/>
            <a:p>
              <a:endParaRPr lang="de-DE"/>
            </a:p>
          </p:txBody>
        </p:sp>
        <p:sp>
          <p:nvSpPr>
            <p:cNvPr id="21514" name="Rectangle 5"/>
            <p:cNvSpPr>
              <a:spLocks noChangeArrowheads="1"/>
            </p:cNvSpPr>
            <p:nvPr/>
          </p:nvSpPr>
          <p:spPr bwMode="auto">
            <a:xfrm>
              <a:off x="0" y="0"/>
              <a:ext cx="5508" cy="1469"/>
            </a:xfrm>
            <a:prstGeom prst="rect">
              <a:avLst/>
            </a:prstGeom>
            <a:noFill/>
            <a:ln w="7938">
              <a:noFill/>
              <a:miter lim="800000"/>
              <a:headEnd/>
              <a:tailEnd/>
            </a:ln>
          </p:spPr>
          <p:txBody>
            <a:bodyPr/>
            <a:lstStyle/>
            <a:p>
              <a:pPr algn="l"/>
              <a:r>
                <a:rPr lang="de-DE" sz="1000">
                  <a:latin typeface="Arial" charset="0"/>
                  <a:cs typeface="Arial" charset="0"/>
                </a:rPr>
                <a:t>  </a:t>
              </a:r>
              <a:r>
                <a:rPr lang="de-DE" sz="14700">
                  <a:latin typeface="Arial" charset="0"/>
                  <a:cs typeface="Arial" charset="0"/>
                </a:rPr>
                <a:t> </a:t>
              </a:r>
              <a:r>
                <a:rPr lang="de-DE" sz="1000">
                  <a:latin typeface="Arial" charset="0"/>
                  <a:cs typeface="Arial" charset="0"/>
                </a:rPr>
                <a:t>                                                                </a:t>
              </a:r>
            </a:p>
          </p:txBody>
        </p:sp>
      </p:grpSp>
      <p:grpSp>
        <p:nvGrpSpPr>
          <p:cNvPr id="21509" name="Group 6"/>
          <p:cNvGrpSpPr>
            <a:grpSpLocks/>
          </p:cNvGrpSpPr>
          <p:nvPr/>
        </p:nvGrpSpPr>
        <p:grpSpPr bwMode="auto">
          <a:xfrm>
            <a:off x="771525" y="2292350"/>
            <a:ext cx="8743950" cy="2225675"/>
            <a:chOff x="0" y="0"/>
            <a:chExt cx="5508" cy="1402"/>
          </a:xfrm>
        </p:grpSpPr>
        <p:sp>
          <p:nvSpPr>
            <p:cNvPr id="21511" name="Rectangle 7"/>
            <p:cNvSpPr>
              <a:spLocks noChangeArrowheads="1"/>
            </p:cNvSpPr>
            <p:nvPr/>
          </p:nvSpPr>
          <p:spPr bwMode="auto">
            <a:xfrm>
              <a:off x="0" y="0"/>
              <a:ext cx="1519" cy="0"/>
            </a:xfrm>
            <a:prstGeom prst="rect">
              <a:avLst/>
            </a:prstGeom>
            <a:noFill/>
            <a:ln w="7938">
              <a:noFill/>
              <a:miter lim="800000"/>
              <a:headEnd/>
              <a:tailEnd/>
            </a:ln>
          </p:spPr>
          <p:txBody>
            <a:bodyPr>
              <a:spAutoFit/>
            </a:bodyPr>
            <a:lstStyle/>
            <a:p>
              <a:endParaRPr lang="de-DE"/>
            </a:p>
          </p:txBody>
        </p:sp>
        <p:sp>
          <p:nvSpPr>
            <p:cNvPr id="21512" name="Rectangle 8"/>
            <p:cNvSpPr>
              <a:spLocks noChangeArrowheads="1"/>
            </p:cNvSpPr>
            <p:nvPr/>
          </p:nvSpPr>
          <p:spPr bwMode="auto">
            <a:xfrm>
              <a:off x="0" y="0"/>
              <a:ext cx="5508" cy="1402"/>
            </a:xfrm>
            <a:prstGeom prst="rect">
              <a:avLst/>
            </a:prstGeom>
            <a:noFill/>
            <a:ln w="7938">
              <a:noFill/>
              <a:miter lim="800000"/>
              <a:headEnd/>
              <a:tailEnd/>
            </a:ln>
          </p:spPr>
          <p:txBody>
            <a:bodyPr/>
            <a:lstStyle/>
            <a:p>
              <a:pPr algn="l"/>
              <a:r>
                <a:rPr lang="de-DE" sz="1000">
                  <a:latin typeface="Arial" charset="0"/>
                  <a:cs typeface="Arial" charset="0"/>
                </a:rPr>
                <a:t>  </a:t>
              </a:r>
              <a:r>
                <a:rPr lang="de-DE" sz="14000">
                  <a:latin typeface="Arial" charset="0"/>
                  <a:cs typeface="Arial" charset="0"/>
                </a:rPr>
                <a:t> </a:t>
              </a:r>
              <a:r>
                <a:rPr lang="de-DE" sz="1000">
                  <a:latin typeface="Arial" charset="0"/>
                  <a:cs typeface="Arial" charset="0"/>
                </a:rPr>
                <a:t>                                                                </a:t>
              </a:r>
            </a:p>
          </p:txBody>
        </p:sp>
      </p:grpSp>
      <p:pic>
        <p:nvPicPr>
          <p:cNvPr id="21510" name="Picture 9" descr="33FF1"/>
          <p:cNvPicPr>
            <a:picLocks noChangeAspect="1" noChangeArrowheads="1"/>
          </p:cNvPicPr>
          <p:nvPr/>
        </p:nvPicPr>
        <p:blipFill>
          <a:blip r:embed="rId3" cstate="print"/>
          <a:srcRect t="16634"/>
          <a:stretch>
            <a:fillRect/>
          </a:stretch>
        </p:blipFill>
        <p:spPr bwMode="auto">
          <a:xfrm>
            <a:off x="103188" y="1763713"/>
            <a:ext cx="9907587" cy="4197350"/>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ußzeilenplatzhalter 1"/>
          <p:cNvSpPr>
            <a:spLocks noGrp="1"/>
          </p:cNvSpPr>
          <p:nvPr>
            <p:ph type="ftr" sz="quarter" idx="10"/>
          </p:nvPr>
        </p:nvSpPr>
        <p:spPr>
          <a:noFill/>
        </p:spPr>
        <p:txBody>
          <a:bodyPr/>
          <a:lstStyle/>
          <a:p>
            <a:r>
              <a:rPr lang="de-DE">
                <a:latin typeface="Arial" charset="0"/>
              </a:rPr>
              <a:t>QuaSi-Niere 2006</a:t>
            </a:r>
          </a:p>
        </p:txBody>
      </p:sp>
      <p:sp>
        <p:nvSpPr>
          <p:cNvPr id="22531" name="Titel 1"/>
          <p:cNvSpPr>
            <a:spLocks noGrp="1"/>
          </p:cNvSpPr>
          <p:nvPr>
            <p:ph type="title" idx="4294967295"/>
          </p:nvPr>
        </p:nvSpPr>
        <p:spPr>
          <a:xfrm>
            <a:off x="76200" y="0"/>
            <a:ext cx="9525000" cy="838200"/>
          </a:xfrm>
        </p:spPr>
        <p:txBody>
          <a:bodyPr lIns="91440" tIns="45720" rIns="91440" bIns="45720"/>
          <a:lstStyle/>
          <a:p>
            <a:pPr algn="l" eaLnBrk="1" hangingPunct="1"/>
            <a:r>
              <a:rPr lang="de-DE" sz="3600" b="1" dirty="0" smtClean="0">
                <a:solidFill>
                  <a:srgbClr val="993300"/>
                </a:solidFill>
                <a:latin typeface="Arial" pitchFamily="34" charset="0"/>
                <a:cs typeface="Arial" pitchFamily="34" charset="0"/>
              </a:rPr>
              <a:t>Rolle von Diabetes und Hypertonie</a:t>
            </a:r>
          </a:p>
        </p:txBody>
      </p:sp>
      <p:pic>
        <p:nvPicPr>
          <p:cNvPr id="22532" name="Picture 2"/>
          <p:cNvPicPr>
            <a:picLocks noChangeAspect="1" noChangeArrowheads="1"/>
          </p:cNvPicPr>
          <p:nvPr/>
        </p:nvPicPr>
        <p:blipFill>
          <a:blip r:embed="rId2" cstate="print"/>
          <a:srcRect l="3242" t="8266" r="3162" b="2020"/>
          <a:stretch>
            <a:fillRect/>
          </a:stretch>
        </p:blipFill>
        <p:spPr bwMode="auto">
          <a:xfrm>
            <a:off x="693738" y="1524000"/>
            <a:ext cx="8972550" cy="4203700"/>
          </a:xfrm>
          <a:prstGeom prst="rect">
            <a:avLst/>
          </a:prstGeom>
          <a:noFill/>
          <a:ln w="9525">
            <a:noFill/>
            <a:miter lim="800000"/>
            <a:headEnd/>
            <a:tailEnd/>
          </a:ln>
        </p:spPr>
      </p:pic>
      <p:sp>
        <p:nvSpPr>
          <p:cNvPr id="22533" name="Textfeld 8"/>
          <p:cNvSpPr txBox="1">
            <a:spLocks noChangeArrowheads="1"/>
          </p:cNvSpPr>
          <p:nvPr/>
        </p:nvSpPr>
        <p:spPr bwMode="auto">
          <a:xfrm>
            <a:off x="717550" y="1595438"/>
            <a:ext cx="376238" cy="338137"/>
          </a:xfrm>
          <a:prstGeom prst="rect">
            <a:avLst/>
          </a:prstGeom>
          <a:noFill/>
          <a:ln w="9525">
            <a:noFill/>
            <a:miter lim="800000"/>
            <a:headEnd/>
            <a:tailEnd/>
          </a:ln>
        </p:spPr>
        <p:txBody>
          <a:bodyPr wrap="none">
            <a:spAutoFit/>
          </a:bodyPr>
          <a:lstStyle/>
          <a:p>
            <a:pPr eaLnBrk="1" hangingPunct="1">
              <a:spcBef>
                <a:spcPct val="50000"/>
              </a:spcBef>
            </a:pPr>
            <a:r>
              <a:rPr lang="de-DE" sz="1600" b="1">
                <a:latin typeface="Calibri" pitchFamily="34" charset="0"/>
              </a:rPr>
              <a:t>%</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ext Box 3"/>
          <p:cNvSpPr txBox="1">
            <a:spLocks noChangeArrowheads="1"/>
          </p:cNvSpPr>
          <p:nvPr/>
        </p:nvSpPr>
        <p:spPr bwMode="auto">
          <a:xfrm>
            <a:off x="12700" y="1052513"/>
            <a:ext cx="4699000" cy="4708525"/>
          </a:xfrm>
          <a:prstGeom prst="rect">
            <a:avLst/>
          </a:prstGeom>
          <a:noFill/>
          <a:ln w="7938">
            <a:noFill/>
            <a:miter lim="800000"/>
            <a:headEnd/>
            <a:tailEnd/>
          </a:ln>
        </p:spPr>
        <p:txBody>
          <a:bodyPr>
            <a:spAutoFit/>
          </a:bodyPr>
          <a:lstStyle/>
          <a:p>
            <a:pPr algn="l"/>
            <a:r>
              <a:rPr lang="de-DE" sz="2000" dirty="0">
                <a:latin typeface="Arial" charset="0"/>
                <a:cs typeface="Arial" charset="0"/>
              </a:rPr>
              <a:t>10.1 Abnormer Harngeruch</a:t>
            </a:r>
          </a:p>
          <a:p>
            <a:pPr algn="l"/>
            <a:r>
              <a:rPr lang="de-DE" sz="2000" dirty="0">
                <a:latin typeface="Arial" charset="0"/>
                <a:cs typeface="Arial" charset="0"/>
              </a:rPr>
              <a:t>10.2 Anurie</a:t>
            </a:r>
          </a:p>
          <a:p>
            <a:pPr algn="l"/>
            <a:r>
              <a:rPr lang="de-DE" sz="2000" dirty="0">
                <a:latin typeface="Arial" charset="0"/>
                <a:cs typeface="Arial" charset="0"/>
              </a:rPr>
              <a:t>10.3 Ausfluss aus der Harnröhre</a:t>
            </a:r>
          </a:p>
          <a:p>
            <a:pPr algn="l"/>
            <a:r>
              <a:rPr lang="de-DE" sz="2000" dirty="0">
                <a:latin typeface="Arial" charset="0"/>
                <a:cs typeface="Arial" charset="0"/>
              </a:rPr>
              <a:t>10.4 Erschwerte Miktion</a:t>
            </a:r>
          </a:p>
          <a:p>
            <a:pPr algn="l"/>
            <a:r>
              <a:rPr lang="de-DE" sz="2000" dirty="0">
                <a:latin typeface="Arial" charset="0"/>
                <a:cs typeface="Arial" charset="0"/>
              </a:rPr>
              <a:t>10.5 Hämaturie</a:t>
            </a:r>
          </a:p>
          <a:p>
            <a:pPr algn="l"/>
            <a:r>
              <a:rPr lang="de-DE" sz="2000" dirty="0">
                <a:latin typeface="Arial" charset="0"/>
                <a:cs typeface="Arial" charset="0"/>
              </a:rPr>
              <a:t>10.6 Harninkontinenz</a:t>
            </a:r>
          </a:p>
          <a:p>
            <a:pPr algn="l"/>
            <a:r>
              <a:rPr lang="de-DE" sz="2000" dirty="0">
                <a:latin typeface="Arial" charset="0"/>
                <a:cs typeface="Arial" charset="0"/>
              </a:rPr>
              <a:t>10.7 Harntransportstörungen</a:t>
            </a:r>
          </a:p>
          <a:p>
            <a:pPr algn="l"/>
            <a:r>
              <a:rPr lang="de-DE" sz="2000" dirty="0">
                <a:latin typeface="Arial" charset="0"/>
                <a:cs typeface="Arial" charset="0"/>
              </a:rPr>
              <a:t>10.8 Harnverfärbung bzw. -trübung</a:t>
            </a:r>
          </a:p>
          <a:p>
            <a:pPr algn="l"/>
            <a:r>
              <a:rPr lang="de-DE" sz="2000" dirty="0">
                <a:latin typeface="Arial" charset="0"/>
                <a:cs typeface="Arial" charset="0"/>
              </a:rPr>
              <a:t>10.9 Harnverhaltung</a:t>
            </a:r>
          </a:p>
          <a:p>
            <a:pPr algn="l"/>
            <a:r>
              <a:rPr lang="de-DE" sz="2000" dirty="0">
                <a:latin typeface="Arial" charset="0"/>
                <a:cs typeface="Arial" charset="0"/>
              </a:rPr>
              <a:t>10.10 Nykturie</a:t>
            </a:r>
          </a:p>
          <a:p>
            <a:pPr algn="l"/>
            <a:r>
              <a:rPr lang="de-DE" sz="2000" dirty="0">
                <a:solidFill>
                  <a:srgbClr val="FF0000"/>
                </a:solidFill>
                <a:latin typeface="Arial" charset="0"/>
                <a:cs typeface="Arial" charset="0"/>
              </a:rPr>
              <a:t>10.11 Oligurie</a:t>
            </a:r>
          </a:p>
          <a:p>
            <a:pPr algn="l"/>
            <a:r>
              <a:rPr lang="de-DE" sz="2000" dirty="0">
                <a:latin typeface="Arial" charset="0"/>
                <a:cs typeface="Arial" charset="0"/>
              </a:rPr>
              <a:t>10.12 </a:t>
            </a:r>
            <a:r>
              <a:rPr lang="de-DE" sz="2000" dirty="0" err="1">
                <a:latin typeface="Arial" charset="0"/>
                <a:cs typeface="Arial" charset="0"/>
              </a:rPr>
              <a:t>Pollakisurie</a:t>
            </a:r>
            <a:endParaRPr lang="de-DE" sz="2000" dirty="0">
              <a:latin typeface="Arial" charset="0"/>
              <a:cs typeface="Arial" charset="0"/>
            </a:endParaRPr>
          </a:p>
          <a:p>
            <a:pPr algn="l"/>
            <a:r>
              <a:rPr lang="de-DE" sz="2000" dirty="0">
                <a:latin typeface="Arial" charset="0"/>
                <a:cs typeface="Arial" charset="0"/>
              </a:rPr>
              <a:t>10.13 Polyurie</a:t>
            </a:r>
          </a:p>
          <a:p>
            <a:pPr algn="l"/>
            <a:r>
              <a:rPr lang="de-DE" sz="2000" dirty="0">
                <a:latin typeface="Arial" charset="0"/>
                <a:cs typeface="Arial" charset="0"/>
              </a:rPr>
              <a:t>10.14 Schaumiger Harn</a:t>
            </a:r>
          </a:p>
          <a:p>
            <a:pPr algn="l"/>
            <a:r>
              <a:rPr lang="de-DE" sz="2000" dirty="0">
                <a:latin typeface="Arial" charset="0"/>
                <a:cs typeface="Arial" charset="0"/>
              </a:rPr>
              <a:t>10.15 Schmerzhafte Miktion</a:t>
            </a:r>
          </a:p>
        </p:txBody>
      </p:sp>
      <p:sp>
        <p:nvSpPr>
          <p:cNvPr id="13315" name="Text Box 3"/>
          <p:cNvSpPr txBox="1">
            <a:spLocks noChangeArrowheads="1"/>
          </p:cNvSpPr>
          <p:nvPr/>
        </p:nvSpPr>
        <p:spPr bwMode="auto">
          <a:xfrm>
            <a:off x="5629275" y="1052513"/>
            <a:ext cx="4699000" cy="708025"/>
          </a:xfrm>
          <a:prstGeom prst="rect">
            <a:avLst/>
          </a:prstGeom>
          <a:noFill/>
          <a:ln w="7938">
            <a:noFill/>
            <a:miter lim="800000"/>
            <a:headEnd/>
            <a:tailEnd/>
          </a:ln>
        </p:spPr>
        <p:txBody>
          <a:bodyPr>
            <a:spAutoFit/>
          </a:bodyPr>
          <a:lstStyle/>
          <a:p>
            <a:pPr algn="l"/>
            <a:endParaRPr lang="de-DE" sz="2000">
              <a:latin typeface="Arial" charset="0"/>
              <a:cs typeface="Arial" charset="0"/>
            </a:endParaRPr>
          </a:p>
          <a:p>
            <a:pPr algn="l"/>
            <a:endParaRPr lang="de-DE" sz="2000">
              <a:latin typeface="Arial" charset="0"/>
              <a:cs typeface="Arial" charset="0"/>
            </a:endParaRPr>
          </a:p>
        </p:txBody>
      </p:sp>
      <p:sp>
        <p:nvSpPr>
          <p:cNvPr id="11" name="Rectangle 2"/>
          <p:cNvSpPr txBox="1">
            <a:spLocks noChangeArrowheads="1"/>
          </p:cNvSpPr>
          <p:nvPr/>
        </p:nvSpPr>
        <p:spPr bwMode="auto">
          <a:xfrm>
            <a:off x="0" y="66675"/>
            <a:ext cx="8743950" cy="914400"/>
          </a:xfrm>
          <a:prstGeom prst="rect">
            <a:avLst/>
          </a:prstGeom>
          <a:noFill/>
          <a:ln w="9525">
            <a:noFill/>
            <a:miter lim="800000"/>
            <a:headEnd/>
            <a:tailEnd/>
          </a:ln>
          <a:effectLst/>
        </p:spPr>
        <p:txBody>
          <a:bodyPr lIns="92075" tIns="46038" rIns="92075" bIns="46038" anchor="ctr"/>
          <a:lstStyle/>
          <a:p>
            <a:pPr algn="l">
              <a:defRPr/>
            </a:pPr>
            <a:r>
              <a:rPr lang="de-DE" kern="0" dirty="0">
                <a:solidFill>
                  <a:srgbClr val="990000"/>
                </a:solidFill>
                <a:latin typeface="Arial" pitchFamily="34" charset="0"/>
                <a:ea typeface="+mj-ea"/>
                <a:cs typeface="+mj-cs"/>
              </a:rPr>
              <a:t>IMPP GK2 </a:t>
            </a:r>
            <a:r>
              <a:rPr lang="de-DE" kern="0" dirty="0" err="1">
                <a:solidFill>
                  <a:srgbClr val="990000"/>
                </a:solidFill>
                <a:latin typeface="Arial" pitchFamily="34" charset="0"/>
                <a:ea typeface="+mj-ea"/>
                <a:cs typeface="+mj-cs"/>
              </a:rPr>
              <a:t>Symptomteil</a:t>
            </a:r>
            <a:endParaRPr lang="de-DE" kern="0" dirty="0">
              <a:solidFill>
                <a:srgbClr val="990000"/>
              </a:solidFill>
              <a:latin typeface="Arial" pitchFamily="34" charset="0"/>
              <a:ea typeface="+mj-ea"/>
              <a:cs typeface="+mj-cs"/>
            </a:endParaRPr>
          </a:p>
        </p:txBody>
      </p:sp>
      <p:sp>
        <p:nvSpPr>
          <p:cNvPr id="13317" name="Text Box 3"/>
          <p:cNvSpPr txBox="1">
            <a:spLocks noChangeArrowheads="1"/>
          </p:cNvSpPr>
          <p:nvPr/>
        </p:nvSpPr>
        <p:spPr bwMode="auto">
          <a:xfrm>
            <a:off x="5503863" y="1052513"/>
            <a:ext cx="4699000" cy="1631950"/>
          </a:xfrm>
          <a:prstGeom prst="rect">
            <a:avLst/>
          </a:prstGeom>
          <a:noFill/>
          <a:ln w="7938">
            <a:noFill/>
            <a:miter lim="800000"/>
            <a:headEnd/>
            <a:tailEnd/>
          </a:ln>
        </p:spPr>
        <p:txBody>
          <a:bodyPr>
            <a:spAutoFit/>
          </a:bodyPr>
          <a:lstStyle/>
          <a:p>
            <a:pPr algn="l"/>
            <a:r>
              <a:rPr lang="de-DE" sz="2000" dirty="0">
                <a:solidFill>
                  <a:srgbClr val="FF0000"/>
                </a:solidFill>
                <a:latin typeface="Arial" charset="0"/>
                <a:cs typeface="Arial" charset="0"/>
              </a:rPr>
              <a:t>Erhöhter Blutdruck</a:t>
            </a:r>
          </a:p>
          <a:p>
            <a:pPr algn="l"/>
            <a:r>
              <a:rPr lang="de-DE" sz="2000" dirty="0">
                <a:latin typeface="Arial" charset="0"/>
                <a:cs typeface="Arial" charset="0"/>
              </a:rPr>
              <a:t>3.5 Kreislaufstillstand</a:t>
            </a:r>
          </a:p>
          <a:p>
            <a:pPr algn="l"/>
            <a:r>
              <a:rPr lang="de-DE" sz="2000" dirty="0">
                <a:latin typeface="Arial" charset="0"/>
                <a:cs typeface="Arial" charset="0"/>
              </a:rPr>
              <a:t>3.6 Niedriger Blutdruck</a:t>
            </a:r>
          </a:p>
          <a:p>
            <a:pPr algn="l"/>
            <a:endParaRPr lang="de-DE" sz="2000" dirty="0">
              <a:latin typeface="Arial" charset="0"/>
              <a:cs typeface="Arial" charset="0"/>
            </a:endParaRPr>
          </a:p>
          <a:p>
            <a:pPr algn="l"/>
            <a:endParaRPr lang="de-DE" sz="2000" dirty="0">
              <a:latin typeface="Arial" charset="0"/>
              <a:cs typeface="Arial" charset="0"/>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2"/>
          <p:cNvSpPr>
            <a:spLocks noGrp="1" noChangeArrowheads="1"/>
          </p:cNvSpPr>
          <p:nvPr>
            <p:ph type="title" idx="4294967295"/>
          </p:nvPr>
        </p:nvSpPr>
        <p:spPr bwMode="auto">
          <a:xfrm>
            <a:off x="0" y="144562"/>
            <a:ext cx="10287000" cy="692150"/>
          </a:xfrm>
          <a:prstGeom prst="rect">
            <a:avLst/>
          </a:prstGeom>
          <a:ln>
            <a:miter lim="800000"/>
            <a:headEnd/>
            <a:tailEnd/>
          </a:ln>
          <a:effectLst>
            <a:outerShdw blurRad="63500" dist="17961" dir="2700000" algn="ctr" rotWithShape="0">
              <a:schemeClr val="tx1">
                <a:alpha val="74998"/>
              </a:schemeClr>
            </a:outerShdw>
          </a:effectLst>
        </p:spPr>
        <p:txBody>
          <a:bodyPr/>
          <a:lstStyle/>
          <a:p>
            <a:pPr algn="l" eaLnBrk="1" hangingPunct="1"/>
            <a:r>
              <a:rPr lang="de-DE" sz="3600" b="1" dirty="0" err="1" smtClean="0">
                <a:solidFill>
                  <a:srgbClr val="C00000"/>
                </a:solidFill>
                <a:latin typeface="Arial" pitchFamily="34" charset="0"/>
                <a:cs typeface="Arial" pitchFamily="34" charset="0"/>
              </a:rPr>
              <a:t>Nephrotisches</a:t>
            </a:r>
            <a:r>
              <a:rPr lang="de-DE" b="1" dirty="0" smtClean="0">
                <a:solidFill>
                  <a:srgbClr val="C00000"/>
                </a:solidFill>
                <a:latin typeface="Arial" pitchFamily="34" charset="0"/>
                <a:cs typeface="Arial" pitchFamily="34" charset="0"/>
              </a:rPr>
              <a:t>			</a:t>
            </a:r>
            <a:r>
              <a:rPr lang="de-DE" sz="3600" b="1" dirty="0" smtClean="0">
                <a:solidFill>
                  <a:srgbClr val="C00000"/>
                </a:solidFill>
                <a:latin typeface="Arial" pitchFamily="34" charset="0"/>
                <a:cs typeface="Arial" pitchFamily="34" charset="0"/>
              </a:rPr>
              <a:t>	</a:t>
            </a:r>
            <a:r>
              <a:rPr lang="de-DE" sz="3600" b="1" dirty="0" err="1" smtClean="0">
                <a:solidFill>
                  <a:srgbClr val="C00000"/>
                </a:solidFill>
                <a:latin typeface="Arial" pitchFamily="34" charset="0"/>
                <a:cs typeface="Arial" pitchFamily="34" charset="0"/>
              </a:rPr>
              <a:t>Nephritisches</a:t>
            </a:r>
            <a:r>
              <a:rPr lang="de-DE" b="1" dirty="0" smtClean="0">
                <a:solidFill>
                  <a:srgbClr val="C00000"/>
                </a:solidFill>
                <a:latin typeface="Arial" pitchFamily="34" charset="0"/>
                <a:cs typeface="Arial" pitchFamily="34" charset="0"/>
              </a:rPr>
              <a:t/>
            </a:r>
            <a:br>
              <a:rPr lang="de-DE" b="1" dirty="0" smtClean="0">
                <a:solidFill>
                  <a:srgbClr val="C00000"/>
                </a:solidFill>
                <a:latin typeface="Arial" pitchFamily="34" charset="0"/>
                <a:cs typeface="Arial" pitchFamily="34" charset="0"/>
              </a:rPr>
            </a:br>
            <a:r>
              <a:rPr lang="de-DE" b="1" dirty="0" smtClean="0">
                <a:solidFill>
                  <a:srgbClr val="C00000"/>
                </a:solidFill>
                <a:latin typeface="Arial" pitchFamily="34" charset="0"/>
                <a:cs typeface="Arial" pitchFamily="34" charset="0"/>
              </a:rPr>
              <a:t>				Syndrom</a:t>
            </a:r>
            <a:endParaRPr lang="de-DE" sz="3600" b="1" dirty="0" smtClean="0">
              <a:solidFill>
                <a:srgbClr val="C00000"/>
              </a:solidFill>
              <a:latin typeface="Arial" pitchFamily="34" charset="0"/>
              <a:cs typeface="Arial" pitchFamily="34" charset="0"/>
            </a:endParaRPr>
          </a:p>
        </p:txBody>
      </p:sp>
      <p:sp>
        <p:nvSpPr>
          <p:cNvPr id="215043" name="Rectangle 3"/>
          <p:cNvSpPr>
            <a:spLocks noGrp="1" noChangeArrowheads="1"/>
          </p:cNvSpPr>
          <p:nvPr>
            <p:ph type="body" idx="4294967295"/>
          </p:nvPr>
        </p:nvSpPr>
        <p:spPr bwMode="auto">
          <a:xfrm>
            <a:off x="30932" y="1124744"/>
            <a:ext cx="4896544" cy="4525963"/>
          </a:xfrm>
          <a:prstGeom prst="rect">
            <a:avLst/>
          </a:prstGeom>
          <a:noFill/>
          <a:ln>
            <a:miter lim="800000"/>
            <a:headEnd/>
            <a:tailEnd/>
          </a:ln>
        </p:spPr>
        <p:txBody>
          <a:bodyPr/>
          <a:lstStyle/>
          <a:p>
            <a:pPr eaLnBrk="1" hangingPunct="1">
              <a:lnSpc>
                <a:spcPct val="90000"/>
              </a:lnSpc>
              <a:spcAft>
                <a:spcPct val="40000"/>
              </a:spcAft>
            </a:pPr>
            <a:r>
              <a:rPr lang="de-DE" sz="2400" dirty="0" smtClean="0">
                <a:latin typeface="Arial" pitchFamily="34" charset="0"/>
                <a:cs typeface="Arial" pitchFamily="34" charset="0"/>
              </a:rPr>
              <a:t>&gt; 3,5 g </a:t>
            </a:r>
            <a:r>
              <a:rPr lang="de-DE" sz="2400" dirty="0" err="1" smtClean="0">
                <a:latin typeface="Arial" pitchFamily="34" charset="0"/>
                <a:cs typeface="Arial" pitchFamily="34" charset="0"/>
              </a:rPr>
              <a:t>Proteinurie</a:t>
            </a:r>
            <a:r>
              <a:rPr lang="de-DE" sz="2400" dirty="0" smtClean="0">
                <a:latin typeface="Arial" pitchFamily="34" charset="0"/>
                <a:cs typeface="Arial" pitchFamily="34" charset="0"/>
              </a:rPr>
              <a:t>/d</a:t>
            </a:r>
            <a:br>
              <a:rPr lang="de-DE" sz="2400" dirty="0" smtClean="0">
                <a:latin typeface="Arial" pitchFamily="34" charset="0"/>
                <a:cs typeface="Arial" pitchFamily="34" charset="0"/>
              </a:rPr>
            </a:br>
            <a:r>
              <a:rPr lang="de-DE" sz="2400" dirty="0" smtClean="0">
                <a:latin typeface="Arial" pitchFamily="34" charset="0"/>
                <a:cs typeface="Arial" pitchFamily="34" charset="0"/>
              </a:rPr>
              <a:t>und/oder </a:t>
            </a:r>
            <a:r>
              <a:rPr lang="de-DE" sz="2400" dirty="0" err="1" smtClean="0">
                <a:latin typeface="Arial" pitchFamily="34" charset="0"/>
                <a:cs typeface="Arial" pitchFamily="34" charset="0"/>
              </a:rPr>
              <a:t>Eiweissmangelödeme</a:t>
            </a:r>
            <a:endParaRPr lang="de-DE" sz="2400" dirty="0" smtClean="0">
              <a:latin typeface="Arial" pitchFamily="34" charset="0"/>
              <a:cs typeface="Arial" pitchFamily="34" charset="0"/>
            </a:endParaRPr>
          </a:p>
          <a:p>
            <a:pPr eaLnBrk="1" hangingPunct="1">
              <a:lnSpc>
                <a:spcPct val="90000"/>
              </a:lnSpc>
              <a:spcAft>
                <a:spcPct val="40000"/>
              </a:spcAft>
            </a:pPr>
            <a:r>
              <a:rPr lang="de-DE" sz="2400" dirty="0" err="1" smtClean="0">
                <a:latin typeface="Arial" pitchFamily="34" charset="0"/>
                <a:cs typeface="Arial" pitchFamily="34" charset="0"/>
              </a:rPr>
              <a:t>Dyslipidämie</a:t>
            </a:r>
            <a:endParaRPr lang="de-DE" sz="2400" dirty="0" smtClean="0">
              <a:latin typeface="Arial" pitchFamily="34" charset="0"/>
              <a:cs typeface="Arial" pitchFamily="34" charset="0"/>
            </a:endParaRPr>
          </a:p>
          <a:p>
            <a:pPr eaLnBrk="1" hangingPunct="1">
              <a:lnSpc>
                <a:spcPct val="90000"/>
              </a:lnSpc>
              <a:spcAft>
                <a:spcPct val="40000"/>
              </a:spcAft>
            </a:pPr>
            <a:r>
              <a:rPr lang="de-DE" sz="2400" dirty="0" smtClean="0">
                <a:latin typeface="Arial" pitchFamily="34" charset="0"/>
                <a:cs typeface="Arial" pitchFamily="34" charset="0"/>
              </a:rPr>
              <a:t>Volumen – Hochdruck</a:t>
            </a:r>
          </a:p>
          <a:p>
            <a:pPr eaLnBrk="1" hangingPunct="1">
              <a:lnSpc>
                <a:spcPct val="90000"/>
              </a:lnSpc>
              <a:spcAft>
                <a:spcPct val="40000"/>
              </a:spcAft>
            </a:pPr>
            <a:r>
              <a:rPr lang="de-DE" sz="2400" dirty="0" smtClean="0">
                <a:latin typeface="Arial" pitchFamily="34" charset="0"/>
                <a:cs typeface="Arial" pitchFamily="34" charset="0"/>
              </a:rPr>
              <a:t>Keine oder </a:t>
            </a:r>
            <a:r>
              <a:rPr lang="de-DE" sz="2400" dirty="0" err="1" smtClean="0">
                <a:latin typeface="Arial" pitchFamily="34" charset="0"/>
                <a:cs typeface="Arial" pitchFamily="34" charset="0"/>
              </a:rPr>
              <a:t>pathophysiologisch</a:t>
            </a:r>
            <a:r>
              <a:rPr lang="de-DE" sz="2400" dirty="0" smtClean="0">
                <a:latin typeface="Arial" pitchFamily="34" charset="0"/>
                <a:cs typeface="Arial" pitchFamily="34" charset="0"/>
              </a:rPr>
              <a:t/>
            </a:r>
            <a:br>
              <a:rPr lang="de-DE" sz="2400" dirty="0" smtClean="0">
                <a:latin typeface="Arial" pitchFamily="34" charset="0"/>
                <a:cs typeface="Arial" pitchFamily="34" charset="0"/>
              </a:rPr>
            </a:br>
            <a:r>
              <a:rPr lang="de-DE" sz="2400" dirty="0" smtClean="0">
                <a:latin typeface="Arial" pitchFamily="34" charset="0"/>
                <a:cs typeface="Arial" pitchFamily="34" charset="0"/>
              </a:rPr>
              <a:t>nicht führende </a:t>
            </a:r>
            <a:r>
              <a:rPr lang="de-DE" sz="2400" dirty="0" err="1" smtClean="0">
                <a:latin typeface="Arial" pitchFamily="34" charset="0"/>
                <a:cs typeface="Arial" pitchFamily="34" charset="0"/>
              </a:rPr>
              <a:t>Erythrozyturie</a:t>
            </a:r>
            <a:endParaRPr lang="de-DE" sz="2400" dirty="0" smtClean="0">
              <a:latin typeface="Arial" pitchFamily="34" charset="0"/>
              <a:cs typeface="Arial" pitchFamily="34" charset="0"/>
            </a:endParaRPr>
          </a:p>
          <a:p>
            <a:pPr eaLnBrk="1" hangingPunct="1">
              <a:lnSpc>
                <a:spcPct val="90000"/>
              </a:lnSpc>
              <a:spcAft>
                <a:spcPct val="40000"/>
              </a:spcAft>
            </a:pPr>
            <a:r>
              <a:rPr lang="de-DE" sz="2400" dirty="0" smtClean="0">
                <a:latin typeface="Arial" pitchFamily="34" charset="0"/>
                <a:cs typeface="Arial" pitchFamily="34" charset="0"/>
              </a:rPr>
              <a:t>Häufig normale Retentionswerte</a:t>
            </a:r>
          </a:p>
          <a:p>
            <a:pPr eaLnBrk="1" hangingPunct="1">
              <a:lnSpc>
                <a:spcPct val="90000"/>
              </a:lnSpc>
              <a:spcAft>
                <a:spcPct val="40000"/>
              </a:spcAft>
            </a:pPr>
            <a:endParaRPr lang="de-DE" sz="2400" dirty="0" smtClean="0">
              <a:latin typeface="Arial" pitchFamily="34" charset="0"/>
              <a:cs typeface="Arial" pitchFamily="34" charset="0"/>
            </a:endParaRPr>
          </a:p>
          <a:p>
            <a:pPr eaLnBrk="1" hangingPunct="1">
              <a:lnSpc>
                <a:spcPct val="90000"/>
              </a:lnSpc>
              <a:spcAft>
                <a:spcPct val="40000"/>
              </a:spcAft>
            </a:pPr>
            <a:r>
              <a:rPr lang="de-DE" sz="2400" dirty="0" smtClean="0">
                <a:solidFill>
                  <a:srgbClr val="C00000"/>
                </a:solidFill>
                <a:latin typeface="Arial" pitchFamily="34" charset="0"/>
                <a:cs typeface="Arial" pitchFamily="34" charset="0"/>
              </a:rPr>
              <a:t>Erkrankung der </a:t>
            </a:r>
            <a:r>
              <a:rPr lang="de-DE" sz="2400" dirty="0" err="1" smtClean="0">
                <a:solidFill>
                  <a:srgbClr val="C00000"/>
                </a:solidFill>
                <a:latin typeface="Arial" pitchFamily="34" charset="0"/>
                <a:cs typeface="Arial" pitchFamily="34" charset="0"/>
              </a:rPr>
              <a:t>glomerulären</a:t>
            </a:r>
            <a:r>
              <a:rPr lang="de-DE" sz="2400" dirty="0" smtClean="0">
                <a:solidFill>
                  <a:srgbClr val="C00000"/>
                </a:solidFill>
                <a:latin typeface="Arial" pitchFamily="34" charset="0"/>
                <a:cs typeface="Arial" pitchFamily="34" charset="0"/>
              </a:rPr>
              <a:t> Basalmembran</a:t>
            </a:r>
            <a:endParaRPr lang="de-DE" sz="2800" dirty="0" smtClean="0">
              <a:solidFill>
                <a:srgbClr val="C00000"/>
              </a:solidFill>
              <a:latin typeface="Arial" pitchFamily="34" charset="0"/>
              <a:cs typeface="Arial" pitchFamily="34" charset="0"/>
            </a:endParaRPr>
          </a:p>
        </p:txBody>
      </p:sp>
      <p:sp>
        <p:nvSpPr>
          <p:cNvPr id="4" name="Rectangle 3"/>
          <p:cNvSpPr txBox="1">
            <a:spLocks noChangeArrowheads="1"/>
          </p:cNvSpPr>
          <p:nvPr/>
        </p:nvSpPr>
        <p:spPr bwMode="auto">
          <a:xfrm>
            <a:off x="5287516" y="1124744"/>
            <a:ext cx="4896544" cy="4525963"/>
          </a:xfrm>
          <a:prstGeom prst="rect">
            <a:avLst/>
          </a:prstGeom>
          <a:noFill/>
          <a:ln>
            <a:miter lim="800000"/>
            <a:headEnd/>
            <a:tailEnd/>
          </a:ln>
        </p:spPr>
        <p:txBody>
          <a:bodyPr/>
          <a:lstStyle/>
          <a:p>
            <a:pPr marL="342900" marR="0" lvl="0" indent="-342900" algn="l" defTabSz="914400" rtl="0" eaLnBrk="1" fontAlgn="base" latinLnBrk="0" hangingPunct="1">
              <a:lnSpc>
                <a:spcPct val="90000"/>
              </a:lnSpc>
              <a:spcBef>
                <a:spcPct val="20000"/>
              </a:spcBef>
              <a:spcAft>
                <a:spcPct val="40000"/>
              </a:spcAft>
              <a:buClrTx/>
              <a:buSzTx/>
              <a:buFontTx/>
              <a:buChar char="•"/>
              <a:tabLst/>
              <a:defRPr/>
            </a:pPr>
            <a:r>
              <a:rPr kumimoji="0" lang="de-DE" sz="2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&gt; </a:t>
            </a:r>
            <a:r>
              <a:rPr kumimoji="0" lang="de-DE" sz="2400" b="0" i="0" u="none" strike="noStrike" kern="0" cap="none" spc="0" normalizeH="0" baseline="0" noProof="0" dirty="0" err="1" smtClean="0">
                <a:ln>
                  <a:noFill/>
                </a:ln>
                <a:solidFill>
                  <a:schemeClr val="tx1"/>
                </a:solidFill>
                <a:effectLst/>
                <a:uLnTx/>
                <a:uFillTx/>
                <a:latin typeface="Arial" pitchFamily="34" charset="0"/>
                <a:ea typeface="+mn-ea"/>
                <a:cs typeface="Arial" pitchFamily="34" charset="0"/>
              </a:rPr>
              <a:t>Proteinurie</a:t>
            </a:r>
            <a:r>
              <a:rPr kumimoji="0" lang="de-DE" sz="2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 i.d.R. unter 1,5 g/d</a:t>
            </a:r>
          </a:p>
          <a:p>
            <a:pPr marL="342900" marR="0" lvl="0" indent="-342900" algn="l" defTabSz="914400" rtl="0" eaLnBrk="1" fontAlgn="base" latinLnBrk="0" hangingPunct="1">
              <a:lnSpc>
                <a:spcPct val="90000"/>
              </a:lnSpc>
              <a:spcBef>
                <a:spcPct val="20000"/>
              </a:spcBef>
              <a:spcAft>
                <a:spcPct val="40000"/>
              </a:spcAft>
              <a:buClrTx/>
              <a:buSzTx/>
              <a:buFontTx/>
              <a:buChar char="•"/>
              <a:tabLst/>
              <a:defRPr/>
            </a:pPr>
            <a:r>
              <a:rPr lang="de-DE" sz="2400" kern="0" dirty="0" smtClean="0">
                <a:latin typeface="Arial" pitchFamily="34" charset="0"/>
                <a:cs typeface="Arial" pitchFamily="34" charset="0"/>
              </a:rPr>
              <a:t>„</a:t>
            </a:r>
            <a:r>
              <a:rPr lang="de-DE" sz="2400" kern="0" dirty="0" err="1" smtClean="0">
                <a:latin typeface="Arial" pitchFamily="34" charset="0"/>
                <a:cs typeface="Arial" pitchFamily="34" charset="0"/>
              </a:rPr>
              <a:t>Glomerulärer</a:t>
            </a:r>
            <a:r>
              <a:rPr lang="de-DE" sz="2400" kern="0" dirty="0" smtClean="0">
                <a:latin typeface="Arial" pitchFamily="34" charset="0"/>
                <a:cs typeface="Arial" pitchFamily="34" charset="0"/>
              </a:rPr>
              <a:t>“ </a:t>
            </a:r>
            <a:r>
              <a:rPr kumimoji="0" lang="de-DE" sz="2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Hochdruck</a:t>
            </a:r>
          </a:p>
          <a:p>
            <a:pPr marL="342900" marR="0" lvl="0" indent="-342900" algn="l" defTabSz="914400" rtl="0" eaLnBrk="1" fontAlgn="base" latinLnBrk="0" hangingPunct="1">
              <a:lnSpc>
                <a:spcPct val="90000"/>
              </a:lnSpc>
              <a:spcBef>
                <a:spcPct val="20000"/>
              </a:spcBef>
              <a:spcAft>
                <a:spcPct val="40000"/>
              </a:spcAft>
              <a:buClrTx/>
              <a:buSzTx/>
              <a:buFontTx/>
              <a:buChar char="•"/>
              <a:tabLst/>
              <a:defRPr/>
            </a:pPr>
            <a:r>
              <a:rPr lang="de-DE" sz="2400" kern="0" dirty="0" smtClean="0">
                <a:latin typeface="Arial" pitchFamily="34" charset="0"/>
                <a:cs typeface="Arial" pitchFamily="34" charset="0"/>
              </a:rPr>
              <a:t>Immer Retentionswerte erhöht</a:t>
            </a:r>
          </a:p>
          <a:p>
            <a:pPr marL="342900" marR="0" lvl="0" indent="-342900" algn="l" defTabSz="914400" rtl="0" eaLnBrk="1" fontAlgn="base" latinLnBrk="0" hangingPunct="1">
              <a:lnSpc>
                <a:spcPct val="90000"/>
              </a:lnSpc>
              <a:spcBef>
                <a:spcPct val="20000"/>
              </a:spcBef>
              <a:spcAft>
                <a:spcPct val="40000"/>
              </a:spcAft>
              <a:buClrTx/>
              <a:buSzTx/>
              <a:buFontTx/>
              <a:buChar char="•"/>
              <a:tabLst/>
              <a:defRPr/>
            </a:pPr>
            <a:r>
              <a:rPr kumimoji="0" lang="de-DE" sz="2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Immer </a:t>
            </a:r>
            <a:r>
              <a:rPr kumimoji="0" lang="de-DE" sz="2400" b="0" i="0" u="none" strike="noStrike" kern="0" cap="none" spc="0" normalizeH="0" baseline="0" noProof="0" dirty="0" err="1" smtClean="0">
                <a:ln>
                  <a:noFill/>
                </a:ln>
                <a:solidFill>
                  <a:schemeClr val="tx1"/>
                </a:solidFill>
                <a:effectLst/>
                <a:uLnTx/>
                <a:uFillTx/>
                <a:latin typeface="Arial" pitchFamily="34" charset="0"/>
                <a:ea typeface="+mn-ea"/>
                <a:cs typeface="Arial" pitchFamily="34" charset="0"/>
              </a:rPr>
              <a:t>dysmorphe</a:t>
            </a:r>
            <a:r>
              <a:rPr kumimoji="0" lang="de-DE" sz="2400" b="0" i="0" u="none" strike="noStrike" kern="0" cap="none" spc="0" normalizeH="0" noProof="0" dirty="0" smtClean="0">
                <a:ln>
                  <a:noFill/>
                </a:ln>
                <a:solidFill>
                  <a:schemeClr val="tx1"/>
                </a:solidFill>
                <a:effectLst/>
                <a:uLnTx/>
                <a:uFillTx/>
                <a:latin typeface="Arial" pitchFamily="34" charset="0"/>
                <a:ea typeface="+mn-ea"/>
                <a:cs typeface="Arial" pitchFamily="34" charset="0"/>
              </a:rPr>
              <a:t> Erythrozyten</a:t>
            </a:r>
          </a:p>
          <a:p>
            <a:pPr marL="342900" marR="0" lvl="0" indent="-342900" algn="l" defTabSz="914400" rtl="0" eaLnBrk="1" fontAlgn="base" latinLnBrk="0" hangingPunct="1">
              <a:lnSpc>
                <a:spcPct val="90000"/>
              </a:lnSpc>
              <a:spcBef>
                <a:spcPct val="20000"/>
              </a:spcBef>
              <a:spcAft>
                <a:spcPct val="40000"/>
              </a:spcAft>
              <a:buClrTx/>
              <a:buSzTx/>
              <a:buFontTx/>
              <a:buChar char="•"/>
              <a:tabLst/>
              <a:defRPr/>
            </a:pPr>
            <a:endParaRPr lang="de-DE" sz="2400" kern="0" baseline="0" dirty="0" smtClean="0">
              <a:latin typeface="Arial" pitchFamily="34" charset="0"/>
              <a:cs typeface="Arial" pitchFamily="34" charset="0"/>
            </a:endParaRPr>
          </a:p>
          <a:p>
            <a:pPr marL="342900" marR="0" lvl="0" indent="-342900" algn="l" defTabSz="914400" rtl="0" eaLnBrk="1" fontAlgn="base" latinLnBrk="0" hangingPunct="1">
              <a:lnSpc>
                <a:spcPct val="90000"/>
              </a:lnSpc>
              <a:spcBef>
                <a:spcPct val="20000"/>
              </a:spcBef>
              <a:spcAft>
                <a:spcPct val="40000"/>
              </a:spcAft>
              <a:buClrTx/>
              <a:buSzTx/>
              <a:buFontTx/>
              <a:buChar char="•"/>
              <a:tabLst/>
              <a:defRPr/>
            </a:pPr>
            <a:endParaRPr kumimoji="0" lang="de-DE" sz="2400" b="0" i="0" u="none" strike="noStrike" kern="0" cap="none" spc="0" normalizeH="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base" latinLnBrk="0" hangingPunct="1">
              <a:lnSpc>
                <a:spcPct val="90000"/>
              </a:lnSpc>
              <a:spcBef>
                <a:spcPct val="20000"/>
              </a:spcBef>
              <a:spcAft>
                <a:spcPct val="40000"/>
              </a:spcAft>
              <a:buClrTx/>
              <a:buSzTx/>
              <a:buFontTx/>
              <a:buChar char="•"/>
              <a:tabLst/>
              <a:defRPr/>
            </a:pPr>
            <a:endParaRPr lang="de-DE" sz="2400" kern="0" baseline="0" dirty="0" smtClean="0">
              <a:latin typeface="Arial" pitchFamily="34" charset="0"/>
              <a:cs typeface="Arial" pitchFamily="34" charset="0"/>
            </a:endParaRPr>
          </a:p>
          <a:p>
            <a:pPr marL="342900" marR="0" lvl="0" indent="-342900" algn="l" defTabSz="914400" rtl="0" eaLnBrk="1" fontAlgn="base" latinLnBrk="0" hangingPunct="1">
              <a:lnSpc>
                <a:spcPct val="90000"/>
              </a:lnSpc>
              <a:spcBef>
                <a:spcPct val="20000"/>
              </a:spcBef>
              <a:spcAft>
                <a:spcPct val="40000"/>
              </a:spcAft>
              <a:buClrTx/>
              <a:buSzTx/>
              <a:buFontTx/>
              <a:buChar char="•"/>
              <a:tabLst/>
              <a:defRPr/>
            </a:pPr>
            <a:r>
              <a:rPr kumimoji="0" lang="de-DE" sz="2400" b="0" i="0" u="none" strike="noStrike" kern="0" cap="none" spc="0" normalizeH="0" noProof="0" dirty="0" smtClean="0">
                <a:ln>
                  <a:noFill/>
                </a:ln>
                <a:solidFill>
                  <a:srgbClr val="C00000"/>
                </a:solidFill>
                <a:effectLst/>
                <a:uLnTx/>
                <a:uFillTx/>
                <a:latin typeface="Arial" pitchFamily="34" charset="0"/>
                <a:ea typeface="+mn-ea"/>
                <a:cs typeface="Arial" pitchFamily="34" charset="0"/>
              </a:rPr>
              <a:t>Erkrankung der gesamten </a:t>
            </a:r>
            <a:r>
              <a:rPr kumimoji="0" lang="de-DE" sz="2400" b="0" i="0" u="none" strike="noStrike" kern="0" cap="none" spc="0" normalizeH="0" noProof="0" dirty="0" err="1" smtClean="0">
                <a:ln>
                  <a:noFill/>
                </a:ln>
                <a:solidFill>
                  <a:srgbClr val="C00000"/>
                </a:solidFill>
                <a:effectLst/>
                <a:uLnTx/>
                <a:uFillTx/>
                <a:latin typeface="Arial" pitchFamily="34" charset="0"/>
                <a:ea typeface="+mn-ea"/>
                <a:cs typeface="Arial" pitchFamily="34" charset="0"/>
              </a:rPr>
              <a:t>glomerulären</a:t>
            </a:r>
            <a:r>
              <a:rPr kumimoji="0" lang="de-DE" sz="2400" b="0" i="0" u="none" strike="noStrike" kern="0" cap="none" spc="0" normalizeH="0" noProof="0" dirty="0" smtClean="0">
                <a:ln>
                  <a:noFill/>
                </a:ln>
                <a:solidFill>
                  <a:srgbClr val="C00000"/>
                </a:solidFill>
                <a:effectLst/>
                <a:uLnTx/>
                <a:uFillTx/>
                <a:latin typeface="Arial" pitchFamily="34" charset="0"/>
                <a:ea typeface="+mn-ea"/>
                <a:cs typeface="Arial" pitchFamily="34" charset="0"/>
              </a:rPr>
              <a:t> Kapillarschlinge</a:t>
            </a:r>
            <a:endParaRPr kumimoji="0" lang="de-DE" sz="2800" b="0" i="0" u="none" strike="noStrike" kern="0" cap="none" spc="0" normalizeH="0" baseline="0" noProof="0" dirty="0" smtClean="0">
              <a:ln>
                <a:noFill/>
              </a:ln>
              <a:solidFill>
                <a:srgbClr val="C00000"/>
              </a:solidFill>
              <a:effectLst/>
              <a:uLnTx/>
              <a:uFillTx/>
              <a:latin typeface="Arial" pitchFamily="34" charset="0"/>
              <a:ea typeface="+mn-ea"/>
              <a:cs typeface="Arial" pitchFamily="34" charset="0"/>
            </a:endParaRP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41076" y="-5680"/>
            <a:ext cx="8743950" cy="914400"/>
          </a:xfrm>
        </p:spPr>
        <p:txBody>
          <a:bodyPr/>
          <a:lstStyle/>
          <a:p>
            <a:pPr algn="l"/>
            <a:r>
              <a:rPr lang="de-DE" sz="3600" b="1" dirty="0" smtClean="0">
                <a:solidFill>
                  <a:srgbClr val="990000"/>
                </a:solidFill>
                <a:latin typeface="Arial" pitchFamily="34" charset="0"/>
                <a:cs typeface="Arial" pitchFamily="34" charset="0"/>
              </a:rPr>
              <a:t>Minimal-</a:t>
            </a:r>
            <a:r>
              <a:rPr lang="de-DE" sz="3600" b="1" dirty="0" err="1" smtClean="0">
                <a:solidFill>
                  <a:srgbClr val="990000"/>
                </a:solidFill>
                <a:latin typeface="Arial" pitchFamily="34" charset="0"/>
                <a:cs typeface="Arial" pitchFamily="34" charset="0"/>
              </a:rPr>
              <a:t>change</a:t>
            </a:r>
            <a:r>
              <a:rPr lang="de-DE" sz="3600" b="1" dirty="0" smtClean="0">
                <a:solidFill>
                  <a:srgbClr val="990000"/>
                </a:solidFill>
                <a:latin typeface="Arial" pitchFamily="34" charset="0"/>
                <a:cs typeface="Arial" pitchFamily="34" charset="0"/>
              </a:rPr>
              <a:t> GN</a:t>
            </a:r>
          </a:p>
        </p:txBody>
      </p:sp>
      <p:sp>
        <p:nvSpPr>
          <p:cNvPr id="12292" name="Rectangle 4">
            <a:hlinkClick r:id="rId3" action="ppaction://hlinksldjump"/>
          </p:cNvPr>
          <p:cNvSpPr>
            <a:spLocks noChangeArrowheads="1"/>
          </p:cNvSpPr>
          <p:nvPr/>
        </p:nvSpPr>
        <p:spPr bwMode="auto">
          <a:xfrm>
            <a:off x="3505200" y="3886200"/>
            <a:ext cx="1066800" cy="457200"/>
          </a:xfrm>
          <a:prstGeom prst="rect">
            <a:avLst/>
          </a:prstGeom>
          <a:noFill/>
          <a:ln w="8001">
            <a:noFill/>
            <a:miter lim="800000"/>
            <a:headEnd/>
            <a:tailEnd/>
          </a:ln>
        </p:spPr>
        <p:txBody>
          <a:bodyPr wrap="none" anchor="ctr"/>
          <a:lstStyle/>
          <a:p>
            <a:endParaRPr lang="de-DE"/>
          </a:p>
        </p:txBody>
      </p:sp>
      <p:sp>
        <p:nvSpPr>
          <p:cNvPr id="6" name="Textfeld 5"/>
          <p:cNvSpPr txBox="1"/>
          <p:nvPr/>
        </p:nvSpPr>
        <p:spPr>
          <a:xfrm>
            <a:off x="6743905" y="1556792"/>
            <a:ext cx="3543095" cy="3416320"/>
          </a:xfrm>
          <a:prstGeom prst="rect">
            <a:avLst/>
          </a:prstGeom>
          <a:noFill/>
        </p:spPr>
        <p:txBody>
          <a:bodyPr wrap="square" rtlCol="0">
            <a:spAutoFit/>
          </a:bodyPr>
          <a:lstStyle/>
          <a:p>
            <a:pPr marL="541338" indent="-541338" algn="l">
              <a:buFont typeface="Arial" pitchFamily="34" charset="0"/>
              <a:buChar char="•"/>
            </a:pPr>
            <a:r>
              <a:rPr lang="de-DE" sz="2400" dirty="0" smtClean="0">
                <a:latin typeface="Arial" pitchFamily="34" charset="0"/>
                <a:cs typeface="Arial" pitchFamily="34" charset="0"/>
              </a:rPr>
              <a:t>Lichtmikroskopisch alles intakt</a:t>
            </a:r>
          </a:p>
          <a:p>
            <a:pPr marL="541338" indent="-541338" algn="l">
              <a:buFont typeface="Arial" pitchFamily="34" charset="0"/>
              <a:buChar char="•"/>
            </a:pPr>
            <a:endParaRPr lang="de-DE" sz="2400" dirty="0" smtClean="0">
              <a:latin typeface="Arial" pitchFamily="34" charset="0"/>
              <a:cs typeface="Arial" pitchFamily="34" charset="0"/>
            </a:endParaRPr>
          </a:p>
          <a:p>
            <a:pPr marL="541338" indent="-541338" algn="l">
              <a:buFont typeface="Arial" pitchFamily="34" charset="0"/>
              <a:buChar char="•"/>
            </a:pPr>
            <a:r>
              <a:rPr lang="de-DE" sz="2400" dirty="0" smtClean="0">
                <a:latin typeface="Arial" pitchFamily="34" charset="0"/>
                <a:cs typeface="Arial" pitchFamily="34" charset="0"/>
              </a:rPr>
              <a:t>Elektronenmikros-</a:t>
            </a:r>
            <a:r>
              <a:rPr lang="de-DE" sz="2400" dirty="0" err="1" smtClean="0">
                <a:latin typeface="Arial" pitchFamily="34" charset="0"/>
                <a:cs typeface="Arial" pitchFamily="34" charset="0"/>
              </a:rPr>
              <a:t>kopisch</a:t>
            </a:r>
            <a:r>
              <a:rPr lang="de-DE" sz="2400" dirty="0" smtClean="0">
                <a:latin typeface="Arial" pitchFamily="34" charset="0"/>
                <a:cs typeface="Arial" pitchFamily="34" charset="0"/>
              </a:rPr>
              <a:t> fehlende </a:t>
            </a:r>
            <a:r>
              <a:rPr lang="de-DE" sz="2400" dirty="0" err="1" smtClean="0">
                <a:latin typeface="Arial" pitchFamily="34" charset="0"/>
                <a:cs typeface="Arial" pitchFamily="34" charset="0"/>
              </a:rPr>
              <a:t>Fussfortsätze</a:t>
            </a:r>
            <a:endParaRPr lang="de-DE" sz="2400" dirty="0" smtClean="0">
              <a:latin typeface="Arial" pitchFamily="34" charset="0"/>
              <a:cs typeface="Arial" pitchFamily="34" charset="0"/>
            </a:endParaRPr>
          </a:p>
          <a:p>
            <a:pPr marL="541338" indent="-541338" algn="l">
              <a:buFont typeface="Arial" pitchFamily="34" charset="0"/>
              <a:buChar char="•"/>
            </a:pPr>
            <a:endParaRPr lang="de-DE" sz="2400" dirty="0" smtClean="0">
              <a:latin typeface="Arial" pitchFamily="34" charset="0"/>
              <a:cs typeface="Arial" pitchFamily="34" charset="0"/>
            </a:endParaRPr>
          </a:p>
          <a:p>
            <a:pPr marL="541338" indent="-541338" algn="l">
              <a:buFont typeface="Arial" pitchFamily="34" charset="0"/>
              <a:buChar char="•"/>
            </a:pPr>
            <a:r>
              <a:rPr lang="de-DE" sz="2400" dirty="0" smtClean="0">
                <a:latin typeface="Arial" pitchFamily="34" charset="0"/>
                <a:cs typeface="Arial" pitchFamily="34" charset="0"/>
              </a:rPr>
              <a:t>Meist </a:t>
            </a:r>
            <a:r>
              <a:rPr lang="de-DE" sz="2400" dirty="0" err="1" smtClean="0">
                <a:latin typeface="Arial" pitchFamily="34" charset="0"/>
                <a:cs typeface="Arial" pitchFamily="34" charset="0"/>
              </a:rPr>
              <a:t>nephrotisches</a:t>
            </a:r>
            <a:r>
              <a:rPr lang="de-DE" sz="2400" dirty="0" smtClean="0">
                <a:latin typeface="Arial" pitchFamily="34" charset="0"/>
                <a:cs typeface="Arial" pitchFamily="34" charset="0"/>
              </a:rPr>
              <a:t> Syndrom</a:t>
            </a:r>
            <a:endParaRPr lang="de-DE" sz="2400" dirty="0">
              <a:latin typeface="Arial" pitchFamily="34" charset="0"/>
              <a:cs typeface="Arial" pitchFamily="34" charset="0"/>
            </a:endParaRPr>
          </a:p>
        </p:txBody>
      </p:sp>
      <p:pic>
        <p:nvPicPr>
          <p:cNvPr id="111618" name="Picture 2" descr="http://www2.us.elsevierhealth.com/ajkd/atlas/33/3/big/fig02.jpg"/>
          <p:cNvPicPr>
            <a:picLocks noChangeAspect="1" noChangeArrowheads="1"/>
          </p:cNvPicPr>
          <p:nvPr/>
        </p:nvPicPr>
        <p:blipFill>
          <a:blip r:embed="rId4" cstate="print"/>
          <a:srcRect/>
          <a:stretch>
            <a:fillRect/>
          </a:stretch>
        </p:blipFill>
        <p:spPr bwMode="auto">
          <a:xfrm>
            <a:off x="-1309941" y="908720"/>
            <a:ext cx="7677577" cy="5112568"/>
          </a:xfrm>
          <a:prstGeom prst="rect">
            <a:avLst/>
          </a:prstGeom>
          <a:noFill/>
        </p:spPr>
      </p:pic>
      <p:sp>
        <p:nvSpPr>
          <p:cNvPr id="7" name="Rechteck 6"/>
          <p:cNvSpPr/>
          <p:nvPr/>
        </p:nvSpPr>
        <p:spPr>
          <a:xfrm>
            <a:off x="-41076" y="6269250"/>
            <a:ext cx="10328076" cy="400110"/>
          </a:xfrm>
          <a:prstGeom prst="rect">
            <a:avLst/>
          </a:prstGeom>
        </p:spPr>
        <p:txBody>
          <a:bodyPr wrap="square">
            <a:spAutoFit/>
          </a:bodyPr>
          <a:lstStyle/>
          <a:p>
            <a:pPr algn="l"/>
            <a:r>
              <a:rPr lang="de-DE" sz="2000" dirty="0" smtClean="0">
                <a:latin typeface="Arial" pitchFamily="34" charset="0"/>
                <a:cs typeface="Arial" pitchFamily="34" charset="0"/>
              </a:rPr>
              <a:t>http://www2.us.elsevierhealth.com/ajkd/atlas/</a:t>
            </a:r>
            <a:endParaRPr lang="de-DE" sz="2000" dirty="0">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41076" y="-5680"/>
            <a:ext cx="8743950" cy="914400"/>
          </a:xfrm>
        </p:spPr>
        <p:txBody>
          <a:bodyPr/>
          <a:lstStyle/>
          <a:p>
            <a:pPr algn="l"/>
            <a:r>
              <a:rPr lang="de-DE" sz="3600" b="1" dirty="0" err="1" smtClean="0">
                <a:solidFill>
                  <a:srgbClr val="990000"/>
                </a:solidFill>
                <a:latin typeface="Arial" pitchFamily="34" charset="0"/>
                <a:cs typeface="Arial" pitchFamily="34" charset="0"/>
              </a:rPr>
              <a:t>Membranöse</a:t>
            </a:r>
            <a:r>
              <a:rPr lang="de-DE" sz="3600" b="1" dirty="0" smtClean="0">
                <a:solidFill>
                  <a:srgbClr val="990000"/>
                </a:solidFill>
                <a:latin typeface="Arial" pitchFamily="34" charset="0"/>
                <a:cs typeface="Arial" pitchFamily="34" charset="0"/>
              </a:rPr>
              <a:t> GN Stadium 2 (von 4)</a:t>
            </a:r>
          </a:p>
        </p:txBody>
      </p:sp>
      <p:sp>
        <p:nvSpPr>
          <p:cNvPr id="12292" name="Rectangle 4">
            <a:hlinkClick r:id="rId3" action="ppaction://hlinksldjump"/>
          </p:cNvPr>
          <p:cNvSpPr>
            <a:spLocks noChangeArrowheads="1"/>
          </p:cNvSpPr>
          <p:nvPr/>
        </p:nvSpPr>
        <p:spPr bwMode="auto">
          <a:xfrm>
            <a:off x="3505200" y="3886200"/>
            <a:ext cx="1066800" cy="457200"/>
          </a:xfrm>
          <a:prstGeom prst="rect">
            <a:avLst/>
          </a:prstGeom>
          <a:noFill/>
          <a:ln w="8001">
            <a:noFill/>
            <a:miter lim="800000"/>
            <a:headEnd/>
            <a:tailEnd/>
          </a:ln>
        </p:spPr>
        <p:txBody>
          <a:bodyPr wrap="none" anchor="ctr"/>
          <a:lstStyle/>
          <a:p>
            <a:endParaRPr lang="de-DE"/>
          </a:p>
        </p:txBody>
      </p:sp>
      <p:sp>
        <p:nvSpPr>
          <p:cNvPr id="6" name="Textfeld 5"/>
          <p:cNvSpPr txBox="1"/>
          <p:nvPr/>
        </p:nvSpPr>
        <p:spPr>
          <a:xfrm>
            <a:off x="6743905" y="1556792"/>
            <a:ext cx="3543095" cy="4524315"/>
          </a:xfrm>
          <a:prstGeom prst="rect">
            <a:avLst/>
          </a:prstGeom>
          <a:noFill/>
        </p:spPr>
        <p:txBody>
          <a:bodyPr wrap="square" rtlCol="0">
            <a:spAutoFit/>
          </a:bodyPr>
          <a:lstStyle/>
          <a:p>
            <a:pPr marL="541338" indent="-541338" algn="l">
              <a:buFont typeface="Arial" pitchFamily="34" charset="0"/>
              <a:buChar char="•"/>
            </a:pPr>
            <a:r>
              <a:rPr lang="de-DE" sz="2400" dirty="0" smtClean="0">
                <a:latin typeface="Arial" pitchFamily="34" charset="0"/>
                <a:cs typeface="Arial" pitchFamily="34" charset="0"/>
              </a:rPr>
              <a:t>C3q </a:t>
            </a:r>
            <a:r>
              <a:rPr lang="de-DE" sz="2400" dirty="0" err="1" smtClean="0">
                <a:latin typeface="Arial" pitchFamily="34" charset="0"/>
                <a:cs typeface="Arial" pitchFamily="34" charset="0"/>
              </a:rPr>
              <a:t>IgM</a:t>
            </a:r>
            <a:r>
              <a:rPr lang="de-DE" sz="2400" dirty="0" smtClean="0">
                <a:latin typeface="Arial" pitchFamily="34" charset="0"/>
                <a:cs typeface="Arial" pitchFamily="34" charset="0"/>
              </a:rPr>
              <a:t> Depots an und in der </a:t>
            </a:r>
            <a:r>
              <a:rPr lang="de-DE" sz="2400" dirty="0" err="1" smtClean="0">
                <a:latin typeface="Arial" pitchFamily="34" charset="0"/>
                <a:cs typeface="Arial" pitchFamily="34" charset="0"/>
              </a:rPr>
              <a:t>Basalmemran</a:t>
            </a:r>
            <a:endParaRPr lang="de-DE" sz="2400" dirty="0" smtClean="0">
              <a:latin typeface="Arial" pitchFamily="34" charset="0"/>
              <a:cs typeface="Arial" pitchFamily="34" charset="0"/>
            </a:endParaRPr>
          </a:p>
          <a:p>
            <a:pPr marL="541338" indent="-541338" algn="l">
              <a:buFont typeface="Arial" pitchFamily="34" charset="0"/>
              <a:buChar char="•"/>
            </a:pPr>
            <a:endParaRPr lang="de-DE" sz="2400" dirty="0" smtClean="0">
              <a:latin typeface="Arial" pitchFamily="34" charset="0"/>
              <a:cs typeface="Arial" pitchFamily="34" charset="0"/>
            </a:endParaRPr>
          </a:p>
          <a:p>
            <a:pPr marL="541338" indent="-541338" algn="l">
              <a:buFont typeface="Arial" pitchFamily="34" charset="0"/>
              <a:buChar char="•"/>
            </a:pPr>
            <a:r>
              <a:rPr lang="de-DE" sz="2400" dirty="0" smtClean="0">
                <a:latin typeface="Arial" pitchFamily="34" charset="0"/>
                <a:cs typeface="Arial" pitchFamily="34" charset="0"/>
              </a:rPr>
              <a:t>Stadien = Stand der Depotinkorporation </a:t>
            </a:r>
          </a:p>
          <a:p>
            <a:pPr marL="541338" indent="-541338" algn="l">
              <a:buFont typeface="Arial" pitchFamily="34" charset="0"/>
              <a:buChar char="•"/>
            </a:pPr>
            <a:endParaRPr lang="de-DE" sz="2400" dirty="0" smtClean="0">
              <a:latin typeface="Arial" pitchFamily="34" charset="0"/>
              <a:cs typeface="Arial" pitchFamily="34" charset="0"/>
            </a:endParaRPr>
          </a:p>
          <a:p>
            <a:pPr marL="541338" indent="-541338" algn="l">
              <a:buFont typeface="Arial" pitchFamily="34" charset="0"/>
              <a:buChar char="•"/>
            </a:pPr>
            <a:r>
              <a:rPr lang="de-DE" sz="2400" dirty="0" smtClean="0">
                <a:latin typeface="Arial" pitchFamily="34" charset="0"/>
                <a:cs typeface="Arial" pitchFamily="34" charset="0"/>
              </a:rPr>
              <a:t>30 – 50% Spontanremission</a:t>
            </a:r>
          </a:p>
          <a:p>
            <a:pPr marL="541338" indent="-541338" algn="l">
              <a:buFont typeface="Arial" pitchFamily="34" charset="0"/>
              <a:buChar char="•"/>
            </a:pPr>
            <a:endParaRPr lang="de-DE" sz="2400" dirty="0" smtClean="0">
              <a:latin typeface="Arial" pitchFamily="34" charset="0"/>
              <a:cs typeface="Arial" pitchFamily="34" charset="0"/>
            </a:endParaRPr>
          </a:p>
          <a:p>
            <a:pPr marL="541338" indent="-541338" algn="l">
              <a:buFont typeface="Arial" pitchFamily="34" charset="0"/>
              <a:buChar char="•"/>
            </a:pPr>
            <a:r>
              <a:rPr lang="de-DE" sz="2400" dirty="0" smtClean="0">
                <a:latin typeface="Arial" pitchFamily="34" charset="0"/>
                <a:cs typeface="Arial" pitchFamily="34" charset="0"/>
              </a:rPr>
              <a:t>15% </a:t>
            </a:r>
            <a:r>
              <a:rPr lang="de-DE" sz="2400" dirty="0" err="1" smtClean="0">
                <a:latin typeface="Arial" pitchFamily="34" charset="0"/>
                <a:cs typeface="Arial" pitchFamily="34" charset="0"/>
              </a:rPr>
              <a:t>Dialysepflichtigkeit</a:t>
            </a:r>
            <a:endParaRPr lang="de-DE" sz="2400" dirty="0">
              <a:latin typeface="Arial" pitchFamily="34" charset="0"/>
              <a:cs typeface="Arial" pitchFamily="34" charset="0"/>
            </a:endParaRPr>
          </a:p>
        </p:txBody>
      </p:sp>
      <p:sp>
        <p:nvSpPr>
          <p:cNvPr id="7" name="Rechteck 6"/>
          <p:cNvSpPr/>
          <p:nvPr/>
        </p:nvSpPr>
        <p:spPr>
          <a:xfrm>
            <a:off x="-41076" y="6269250"/>
            <a:ext cx="10328076" cy="400110"/>
          </a:xfrm>
          <a:prstGeom prst="rect">
            <a:avLst/>
          </a:prstGeom>
        </p:spPr>
        <p:txBody>
          <a:bodyPr wrap="square">
            <a:spAutoFit/>
          </a:bodyPr>
          <a:lstStyle/>
          <a:p>
            <a:pPr algn="l"/>
            <a:r>
              <a:rPr lang="de-DE" sz="2000" dirty="0" smtClean="0">
                <a:latin typeface="Arial" pitchFamily="34" charset="0"/>
                <a:cs typeface="Arial" pitchFamily="34" charset="0"/>
              </a:rPr>
              <a:t>http://www2.us.elsevierhealth.com/ajkd/atlas/</a:t>
            </a:r>
            <a:endParaRPr lang="de-DE" sz="2000" dirty="0">
              <a:latin typeface="Arial" pitchFamily="34" charset="0"/>
              <a:cs typeface="Arial" pitchFamily="34" charset="0"/>
            </a:endParaRPr>
          </a:p>
        </p:txBody>
      </p:sp>
      <p:pic>
        <p:nvPicPr>
          <p:cNvPr id="113666" name="Picture 2" descr="http://www2.us.elsevierhealth.com/ajkd/atlas/31/3/big/fig11.jpg"/>
          <p:cNvPicPr>
            <a:picLocks noChangeAspect="1" noChangeArrowheads="1"/>
          </p:cNvPicPr>
          <p:nvPr/>
        </p:nvPicPr>
        <p:blipFill>
          <a:blip r:embed="rId4" cstate="print"/>
          <a:srcRect/>
          <a:stretch>
            <a:fillRect/>
          </a:stretch>
        </p:blipFill>
        <p:spPr bwMode="auto">
          <a:xfrm>
            <a:off x="-113084" y="1052736"/>
            <a:ext cx="5040560" cy="5029104"/>
          </a:xfrm>
          <a:prstGeom prst="rect">
            <a:avLst/>
          </a:prstGeom>
          <a:noFill/>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41076" y="-5680"/>
            <a:ext cx="10328076" cy="914400"/>
          </a:xfrm>
        </p:spPr>
        <p:txBody>
          <a:bodyPr/>
          <a:lstStyle/>
          <a:p>
            <a:pPr algn="l"/>
            <a:r>
              <a:rPr lang="de-DE" sz="3600" b="1" dirty="0" err="1" smtClean="0">
                <a:solidFill>
                  <a:srgbClr val="990000"/>
                </a:solidFill>
                <a:latin typeface="Arial" pitchFamily="34" charset="0"/>
                <a:cs typeface="Arial" pitchFamily="34" charset="0"/>
              </a:rPr>
              <a:t>Glomerulärer</a:t>
            </a:r>
            <a:r>
              <a:rPr lang="de-DE" sz="3600" b="1" dirty="0" smtClean="0">
                <a:solidFill>
                  <a:srgbClr val="990000"/>
                </a:solidFill>
                <a:latin typeface="Arial" pitchFamily="34" charset="0"/>
                <a:cs typeface="Arial" pitchFamily="34" charset="0"/>
              </a:rPr>
              <a:t> Halbmond bei R</a:t>
            </a:r>
            <a:r>
              <a:rPr lang="de-DE" sz="2800" b="1" dirty="0" smtClean="0">
                <a:solidFill>
                  <a:srgbClr val="990000"/>
                </a:solidFill>
                <a:latin typeface="Arial" pitchFamily="34" charset="0"/>
                <a:cs typeface="Arial" pitchFamily="34" charset="0"/>
              </a:rPr>
              <a:t>apid-</a:t>
            </a:r>
            <a:r>
              <a:rPr lang="de-DE" sz="4000" b="1" dirty="0" smtClean="0">
                <a:solidFill>
                  <a:srgbClr val="990000"/>
                </a:solidFill>
                <a:latin typeface="Arial" pitchFamily="34" charset="0"/>
                <a:cs typeface="Arial" pitchFamily="34" charset="0"/>
              </a:rPr>
              <a:t>P</a:t>
            </a:r>
            <a:r>
              <a:rPr lang="de-DE" sz="2400" b="1" dirty="0" smtClean="0">
                <a:solidFill>
                  <a:srgbClr val="990000"/>
                </a:solidFill>
                <a:latin typeface="Arial" pitchFamily="34" charset="0"/>
                <a:cs typeface="Arial" pitchFamily="34" charset="0"/>
              </a:rPr>
              <a:t>rogressiver</a:t>
            </a:r>
            <a:r>
              <a:rPr lang="de-DE" sz="3600" b="1" dirty="0" smtClean="0">
                <a:solidFill>
                  <a:srgbClr val="990000"/>
                </a:solidFill>
                <a:latin typeface="Arial" pitchFamily="34" charset="0"/>
                <a:cs typeface="Arial" pitchFamily="34" charset="0"/>
              </a:rPr>
              <a:t> GN</a:t>
            </a:r>
          </a:p>
        </p:txBody>
      </p:sp>
      <p:sp>
        <p:nvSpPr>
          <p:cNvPr id="12292" name="Rectangle 4">
            <a:hlinkClick r:id="rId3" action="ppaction://hlinksldjump"/>
          </p:cNvPr>
          <p:cNvSpPr>
            <a:spLocks noChangeArrowheads="1"/>
          </p:cNvSpPr>
          <p:nvPr/>
        </p:nvSpPr>
        <p:spPr bwMode="auto">
          <a:xfrm>
            <a:off x="3505200" y="3886200"/>
            <a:ext cx="1066800" cy="457200"/>
          </a:xfrm>
          <a:prstGeom prst="rect">
            <a:avLst/>
          </a:prstGeom>
          <a:noFill/>
          <a:ln w="8001">
            <a:noFill/>
            <a:miter lim="800000"/>
            <a:headEnd/>
            <a:tailEnd/>
          </a:ln>
        </p:spPr>
        <p:txBody>
          <a:bodyPr wrap="none" anchor="ctr"/>
          <a:lstStyle/>
          <a:p>
            <a:endParaRPr lang="de-DE"/>
          </a:p>
        </p:txBody>
      </p:sp>
      <p:sp>
        <p:nvSpPr>
          <p:cNvPr id="6" name="Textfeld 5"/>
          <p:cNvSpPr txBox="1"/>
          <p:nvPr/>
        </p:nvSpPr>
        <p:spPr>
          <a:xfrm>
            <a:off x="6743905" y="1556792"/>
            <a:ext cx="3543095" cy="3785652"/>
          </a:xfrm>
          <a:prstGeom prst="rect">
            <a:avLst/>
          </a:prstGeom>
          <a:noFill/>
        </p:spPr>
        <p:txBody>
          <a:bodyPr wrap="square" rtlCol="0">
            <a:spAutoFit/>
          </a:bodyPr>
          <a:lstStyle/>
          <a:p>
            <a:pPr marL="541338" indent="-541338" algn="l">
              <a:buFont typeface="Arial" pitchFamily="34" charset="0"/>
              <a:buChar char="•"/>
            </a:pPr>
            <a:r>
              <a:rPr lang="de-DE" sz="2400" dirty="0" smtClean="0">
                <a:latin typeface="Arial" pitchFamily="34" charset="0"/>
                <a:cs typeface="Arial" pitchFamily="34" charset="0"/>
              </a:rPr>
              <a:t>Segmentale Nekrose und </a:t>
            </a:r>
            <a:r>
              <a:rPr lang="de-DE" sz="2400" dirty="0" err="1" smtClean="0">
                <a:latin typeface="Arial" pitchFamily="34" charset="0"/>
                <a:cs typeface="Arial" pitchFamily="34" charset="0"/>
              </a:rPr>
              <a:t>Fibrinisierung</a:t>
            </a:r>
            <a:endParaRPr lang="de-DE" sz="2400" dirty="0" smtClean="0">
              <a:latin typeface="Arial" pitchFamily="34" charset="0"/>
              <a:cs typeface="Arial" pitchFamily="34" charset="0"/>
            </a:endParaRPr>
          </a:p>
          <a:p>
            <a:pPr marL="541338" indent="-541338" algn="l">
              <a:buFont typeface="Arial" pitchFamily="34" charset="0"/>
              <a:buChar char="•"/>
            </a:pPr>
            <a:endParaRPr lang="de-DE" sz="2400" dirty="0" smtClean="0">
              <a:latin typeface="Arial" pitchFamily="34" charset="0"/>
              <a:cs typeface="Arial" pitchFamily="34" charset="0"/>
            </a:endParaRPr>
          </a:p>
          <a:p>
            <a:pPr marL="541338" indent="-541338" algn="l">
              <a:buFont typeface="Arial" pitchFamily="34" charset="0"/>
              <a:buChar char="•"/>
            </a:pPr>
            <a:r>
              <a:rPr lang="de-DE" sz="2400" dirty="0" smtClean="0">
                <a:latin typeface="Arial" pitchFamily="34" charset="0"/>
                <a:cs typeface="Arial" pitchFamily="34" charset="0"/>
              </a:rPr>
              <a:t>Viele Grundkrankheiten möglich</a:t>
            </a:r>
          </a:p>
          <a:p>
            <a:pPr marL="541338" indent="-541338" algn="l">
              <a:buFont typeface="Arial" pitchFamily="34" charset="0"/>
              <a:buChar char="•"/>
            </a:pPr>
            <a:endParaRPr lang="de-DE" sz="2400" dirty="0" smtClean="0">
              <a:latin typeface="Arial" pitchFamily="34" charset="0"/>
              <a:cs typeface="Arial" pitchFamily="34" charset="0"/>
            </a:endParaRPr>
          </a:p>
          <a:p>
            <a:pPr marL="541338" indent="-541338" algn="l">
              <a:buFont typeface="Arial" pitchFamily="34" charset="0"/>
              <a:buChar char="•"/>
            </a:pPr>
            <a:r>
              <a:rPr lang="de-DE" sz="2400" dirty="0" smtClean="0">
                <a:latin typeface="Arial" pitchFamily="34" charset="0"/>
                <a:cs typeface="Arial" pitchFamily="34" charset="0"/>
              </a:rPr>
              <a:t>Prognose sehr unterschiedlich</a:t>
            </a:r>
          </a:p>
        </p:txBody>
      </p:sp>
      <p:pic>
        <p:nvPicPr>
          <p:cNvPr id="8"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4" cstate="print"/>
          <a:srcRect r="51398" b="52461"/>
          <a:stretch>
            <a:fillRect/>
          </a:stretch>
        </p:blipFill>
        <p:spPr bwMode="auto">
          <a:xfrm>
            <a:off x="-473124" y="908719"/>
            <a:ext cx="6845223" cy="5172387"/>
          </a:xfrm>
          <a:prstGeom prst="rect">
            <a:avLst/>
          </a:prstGeom>
          <a:noFill/>
        </p:spPr>
      </p:pic>
      <p:sp>
        <p:nvSpPr>
          <p:cNvPr id="9" name="Rechteck 8"/>
          <p:cNvSpPr/>
          <p:nvPr/>
        </p:nvSpPr>
        <p:spPr>
          <a:xfrm>
            <a:off x="0" y="6228020"/>
            <a:ext cx="5143500" cy="369332"/>
          </a:xfrm>
          <a:prstGeom prst="rect">
            <a:avLst/>
          </a:prstGeom>
        </p:spPr>
        <p:txBody>
          <a:bodyPr>
            <a:spAutoFit/>
          </a:bodyPr>
          <a:lstStyle/>
          <a:p>
            <a:pPr algn="l"/>
            <a:r>
              <a:rPr lang="en-US" sz="1800" dirty="0" smtClean="0">
                <a:latin typeface="Arial" pitchFamily="34" charset="0"/>
                <a:cs typeface="Arial" pitchFamily="34" charset="0"/>
              </a:rPr>
              <a:t>Kidney International (2007) </a:t>
            </a:r>
            <a:r>
              <a:rPr lang="en-US" sz="1800" b="1" dirty="0" smtClean="0">
                <a:latin typeface="Arial" pitchFamily="34" charset="0"/>
                <a:cs typeface="Arial" pitchFamily="34" charset="0"/>
              </a:rPr>
              <a:t>71,</a:t>
            </a:r>
            <a:r>
              <a:rPr lang="en-US" sz="1800" dirty="0" smtClean="0">
                <a:latin typeface="Arial" pitchFamily="34" charset="0"/>
                <a:cs typeface="Arial" pitchFamily="34" charset="0"/>
              </a:rPr>
              <a:t> 360–365</a:t>
            </a:r>
            <a:endParaRPr lang="de-DE" sz="1800" dirty="0">
              <a:latin typeface="Arial" pitchFamily="34" charset="0"/>
              <a:cs typeface="Arial" pitchFamily="34" charset="0"/>
            </a:endParaRPr>
          </a:p>
        </p:txBody>
      </p:sp>
      <p:sp>
        <p:nvSpPr>
          <p:cNvPr id="7" name="Textfeld 6">
            <a:hlinkClick r:id="rId5" action="ppaction://hlinksldjump"/>
          </p:cNvPr>
          <p:cNvSpPr txBox="1"/>
          <p:nvPr/>
        </p:nvSpPr>
        <p:spPr>
          <a:xfrm>
            <a:off x="226001" y="-36676"/>
            <a:ext cx="813043" cy="369332"/>
          </a:xfrm>
          <a:prstGeom prst="rect">
            <a:avLst/>
          </a:prstGeom>
          <a:noFill/>
        </p:spPr>
        <p:txBody>
          <a:bodyPr wrap="none" rtlCol="0">
            <a:spAutoFit/>
          </a:bodyPr>
          <a:lstStyle/>
          <a:p>
            <a:r>
              <a:rPr lang="de-DE" sz="1800" dirty="0" smtClean="0"/>
              <a:t>zurück</a:t>
            </a:r>
            <a:endParaRPr lang="de-DE" sz="1800" dirty="0"/>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41076" y="-5680"/>
            <a:ext cx="10328076" cy="914400"/>
          </a:xfrm>
        </p:spPr>
        <p:txBody>
          <a:bodyPr/>
          <a:lstStyle/>
          <a:p>
            <a:pPr algn="l"/>
            <a:r>
              <a:rPr lang="de-DE" sz="3600" b="1" dirty="0" smtClean="0">
                <a:solidFill>
                  <a:srgbClr val="990000"/>
                </a:solidFill>
                <a:latin typeface="Arial" pitchFamily="34" charset="0"/>
                <a:cs typeface="Arial" pitchFamily="34" charset="0"/>
              </a:rPr>
              <a:t>A</a:t>
            </a:r>
            <a:r>
              <a:rPr lang="de-DE" sz="2400" b="1" dirty="0" smtClean="0">
                <a:solidFill>
                  <a:srgbClr val="990000"/>
                </a:solidFill>
                <a:latin typeface="Arial" pitchFamily="34" charset="0"/>
                <a:cs typeface="Arial" pitchFamily="34" charset="0"/>
              </a:rPr>
              <a:t>nti </a:t>
            </a:r>
            <a:r>
              <a:rPr lang="de-DE" sz="3600" b="1" dirty="0" err="1" smtClean="0">
                <a:solidFill>
                  <a:srgbClr val="990000"/>
                </a:solidFill>
                <a:latin typeface="Arial" pitchFamily="34" charset="0"/>
                <a:cs typeface="Arial" pitchFamily="34" charset="0"/>
              </a:rPr>
              <a:t>N</a:t>
            </a:r>
            <a:r>
              <a:rPr lang="de-DE" sz="2400" b="1" dirty="0" err="1" smtClean="0">
                <a:solidFill>
                  <a:srgbClr val="990000"/>
                </a:solidFill>
                <a:latin typeface="Arial" pitchFamily="34" charset="0"/>
                <a:cs typeface="Arial" pitchFamily="34" charset="0"/>
              </a:rPr>
              <a:t>ukläre</a:t>
            </a:r>
            <a:r>
              <a:rPr lang="de-DE" sz="3600" b="1" dirty="0" smtClean="0">
                <a:solidFill>
                  <a:srgbClr val="990000"/>
                </a:solidFill>
                <a:latin typeface="Arial" pitchFamily="34" charset="0"/>
                <a:cs typeface="Arial" pitchFamily="34" charset="0"/>
              </a:rPr>
              <a:t> </a:t>
            </a:r>
            <a:r>
              <a:rPr lang="de-DE" sz="3600" b="1" dirty="0" err="1" smtClean="0">
                <a:solidFill>
                  <a:srgbClr val="990000"/>
                </a:solidFill>
                <a:latin typeface="Arial" pitchFamily="34" charset="0"/>
                <a:cs typeface="Arial" pitchFamily="34" charset="0"/>
              </a:rPr>
              <a:t>C</a:t>
            </a:r>
            <a:r>
              <a:rPr lang="de-DE" sz="2400" b="1" dirty="0" err="1" smtClean="0">
                <a:solidFill>
                  <a:srgbClr val="990000"/>
                </a:solidFill>
                <a:latin typeface="Arial" pitchFamily="34" charset="0"/>
                <a:cs typeface="Arial" pitchFamily="34" charset="0"/>
              </a:rPr>
              <a:t>ytoplasmatische</a:t>
            </a:r>
            <a:r>
              <a:rPr lang="de-DE" sz="3600" b="1" dirty="0" smtClean="0">
                <a:solidFill>
                  <a:srgbClr val="990000"/>
                </a:solidFill>
                <a:latin typeface="Arial" pitchFamily="34" charset="0"/>
                <a:cs typeface="Arial" pitchFamily="34" charset="0"/>
              </a:rPr>
              <a:t> A</a:t>
            </a:r>
            <a:r>
              <a:rPr lang="de-DE" sz="2400" b="1" dirty="0" smtClean="0">
                <a:solidFill>
                  <a:srgbClr val="990000"/>
                </a:solidFill>
                <a:latin typeface="Arial" pitchFamily="34" charset="0"/>
                <a:cs typeface="Arial" pitchFamily="34" charset="0"/>
              </a:rPr>
              <a:t>ntikörper</a:t>
            </a:r>
            <a:r>
              <a:rPr lang="de-DE" sz="3600" b="1" dirty="0" smtClean="0">
                <a:solidFill>
                  <a:srgbClr val="990000"/>
                </a:solidFill>
                <a:latin typeface="Arial" pitchFamily="34" charset="0"/>
                <a:cs typeface="Arial" pitchFamily="34" charset="0"/>
              </a:rPr>
              <a:t> - </a:t>
            </a:r>
            <a:r>
              <a:rPr lang="de-DE" sz="3600" b="1" dirty="0" err="1" smtClean="0">
                <a:solidFill>
                  <a:srgbClr val="990000"/>
                </a:solidFill>
                <a:latin typeface="Arial" pitchFamily="34" charset="0"/>
                <a:cs typeface="Arial" pitchFamily="34" charset="0"/>
              </a:rPr>
              <a:t>Vaskulitis</a:t>
            </a:r>
            <a:endParaRPr lang="de-DE" sz="3600" b="1" dirty="0" smtClean="0">
              <a:solidFill>
                <a:srgbClr val="990000"/>
              </a:solidFill>
              <a:latin typeface="Arial" pitchFamily="34" charset="0"/>
              <a:cs typeface="Arial" pitchFamily="34" charset="0"/>
            </a:endParaRPr>
          </a:p>
        </p:txBody>
      </p:sp>
      <p:sp>
        <p:nvSpPr>
          <p:cNvPr id="12292" name="Rectangle 4">
            <a:hlinkClick r:id="rId3" action="ppaction://hlinksldjump"/>
          </p:cNvPr>
          <p:cNvSpPr>
            <a:spLocks noChangeArrowheads="1"/>
          </p:cNvSpPr>
          <p:nvPr/>
        </p:nvSpPr>
        <p:spPr bwMode="auto">
          <a:xfrm>
            <a:off x="3505200" y="3886200"/>
            <a:ext cx="1066800" cy="457200"/>
          </a:xfrm>
          <a:prstGeom prst="rect">
            <a:avLst/>
          </a:prstGeom>
          <a:noFill/>
          <a:ln w="8001">
            <a:noFill/>
            <a:miter lim="800000"/>
            <a:headEnd/>
            <a:tailEnd/>
          </a:ln>
        </p:spPr>
        <p:txBody>
          <a:bodyPr wrap="none" anchor="ctr"/>
          <a:lstStyle/>
          <a:p>
            <a:endParaRPr lang="de-DE"/>
          </a:p>
        </p:txBody>
      </p:sp>
      <p:sp>
        <p:nvSpPr>
          <p:cNvPr id="6" name="Textfeld 5"/>
          <p:cNvSpPr txBox="1"/>
          <p:nvPr/>
        </p:nvSpPr>
        <p:spPr>
          <a:xfrm>
            <a:off x="6743905" y="1556792"/>
            <a:ext cx="3543095" cy="3785652"/>
          </a:xfrm>
          <a:prstGeom prst="rect">
            <a:avLst/>
          </a:prstGeom>
          <a:noFill/>
        </p:spPr>
        <p:txBody>
          <a:bodyPr wrap="square" rtlCol="0">
            <a:spAutoFit/>
          </a:bodyPr>
          <a:lstStyle/>
          <a:p>
            <a:pPr marL="541338" indent="-541338" algn="l">
              <a:buFont typeface="Arial" pitchFamily="34" charset="0"/>
              <a:buChar char="•"/>
            </a:pPr>
            <a:r>
              <a:rPr lang="de-DE" sz="2400" dirty="0" err="1" smtClean="0">
                <a:latin typeface="Arial" pitchFamily="34" charset="0"/>
                <a:cs typeface="Arial" pitchFamily="34" charset="0"/>
              </a:rPr>
              <a:t>Basalmembranrup-turen</a:t>
            </a:r>
            <a:r>
              <a:rPr lang="de-DE" sz="2400" dirty="0" smtClean="0">
                <a:latin typeface="Arial" pitchFamily="34" charset="0"/>
                <a:cs typeface="Arial" pitchFamily="34" charset="0"/>
              </a:rPr>
              <a:t>, </a:t>
            </a:r>
            <a:r>
              <a:rPr lang="de-DE" sz="2400" dirty="0" err="1" smtClean="0">
                <a:latin typeface="Arial" pitchFamily="34" charset="0"/>
                <a:cs typeface="Arial" pitchFamily="34" charset="0"/>
              </a:rPr>
              <a:t>fibrinoide</a:t>
            </a:r>
            <a:r>
              <a:rPr lang="de-DE" sz="2400" dirty="0" smtClean="0">
                <a:latin typeface="Arial" pitchFamily="34" charset="0"/>
                <a:cs typeface="Arial" pitchFamily="34" charset="0"/>
              </a:rPr>
              <a:t> Nekrose</a:t>
            </a:r>
          </a:p>
          <a:p>
            <a:pPr marL="541338" indent="-541338" algn="l">
              <a:buFont typeface="Arial" pitchFamily="34" charset="0"/>
              <a:buChar char="•"/>
            </a:pPr>
            <a:endParaRPr lang="de-DE" sz="2400" dirty="0" smtClean="0">
              <a:latin typeface="Arial" pitchFamily="34" charset="0"/>
              <a:cs typeface="Arial" pitchFamily="34" charset="0"/>
            </a:endParaRPr>
          </a:p>
          <a:p>
            <a:pPr marL="541338" indent="-541338" algn="l">
              <a:buFont typeface="Arial" pitchFamily="34" charset="0"/>
              <a:buChar char="•"/>
            </a:pPr>
            <a:r>
              <a:rPr lang="de-DE" sz="2400" dirty="0" smtClean="0">
                <a:latin typeface="Arial" pitchFamily="34" charset="0"/>
                <a:cs typeface="Arial" pitchFamily="34" charset="0"/>
              </a:rPr>
              <a:t>Immun-</a:t>
            </a:r>
            <a:r>
              <a:rPr lang="de-DE" sz="2400" dirty="0" err="1" smtClean="0">
                <a:latin typeface="Arial" pitchFamily="34" charset="0"/>
                <a:cs typeface="Arial" pitchFamily="34" charset="0"/>
              </a:rPr>
              <a:t>histochemisch</a:t>
            </a:r>
            <a:r>
              <a:rPr lang="de-DE" sz="2400" dirty="0" smtClean="0">
                <a:latin typeface="Arial" pitchFamily="34" charset="0"/>
                <a:cs typeface="Arial" pitchFamily="34" charset="0"/>
              </a:rPr>
              <a:t> negativ</a:t>
            </a:r>
          </a:p>
          <a:p>
            <a:pPr marL="541338" indent="-541338" algn="l">
              <a:buFont typeface="Arial" pitchFamily="34" charset="0"/>
              <a:buChar char="•"/>
            </a:pPr>
            <a:endParaRPr lang="de-DE" sz="2400" dirty="0" smtClean="0">
              <a:latin typeface="Arial" pitchFamily="34" charset="0"/>
              <a:cs typeface="Arial" pitchFamily="34" charset="0"/>
            </a:endParaRPr>
          </a:p>
          <a:p>
            <a:pPr marL="541338" indent="-541338" algn="l">
              <a:buFont typeface="Arial" pitchFamily="34" charset="0"/>
              <a:buChar char="•"/>
            </a:pPr>
            <a:r>
              <a:rPr lang="de-DE" sz="2400" dirty="0" smtClean="0">
                <a:latin typeface="Arial" pitchFamily="34" charset="0"/>
                <a:cs typeface="Arial" pitchFamily="34" charset="0"/>
              </a:rPr>
              <a:t>ANCA und Lamp-2 assoziiert</a:t>
            </a:r>
            <a:endParaRPr lang="de-DE" sz="2400" dirty="0">
              <a:latin typeface="Arial" pitchFamily="34" charset="0"/>
              <a:cs typeface="Arial" pitchFamily="34" charset="0"/>
            </a:endParaRPr>
          </a:p>
        </p:txBody>
      </p:sp>
      <p:pic>
        <p:nvPicPr>
          <p:cNvPr id="107522" name="Picture 2" descr="http://www2.us.elsevierhealth.com/ajkd/atlas/32/2/big/fig01.jpg"/>
          <p:cNvPicPr>
            <a:picLocks noChangeAspect="1" noChangeArrowheads="1"/>
          </p:cNvPicPr>
          <p:nvPr/>
        </p:nvPicPr>
        <p:blipFill>
          <a:blip r:embed="rId4" cstate="print"/>
          <a:srcRect/>
          <a:stretch>
            <a:fillRect/>
          </a:stretch>
        </p:blipFill>
        <p:spPr bwMode="auto">
          <a:xfrm>
            <a:off x="-833164" y="1023367"/>
            <a:ext cx="7505410" cy="4997921"/>
          </a:xfrm>
          <a:prstGeom prst="rect">
            <a:avLst/>
          </a:prstGeom>
          <a:noFill/>
        </p:spPr>
      </p:pic>
      <p:sp>
        <p:nvSpPr>
          <p:cNvPr id="7" name="Rechteck 6"/>
          <p:cNvSpPr/>
          <p:nvPr/>
        </p:nvSpPr>
        <p:spPr>
          <a:xfrm>
            <a:off x="-41076" y="6269250"/>
            <a:ext cx="10328076" cy="400110"/>
          </a:xfrm>
          <a:prstGeom prst="rect">
            <a:avLst/>
          </a:prstGeom>
        </p:spPr>
        <p:txBody>
          <a:bodyPr wrap="square">
            <a:spAutoFit/>
          </a:bodyPr>
          <a:lstStyle/>
          <a:p>
            <a:pPr algn="l"/>
            <a:r>
              <a:rPr lang="de-DE" sz="2000" dirty="0" smtClean="0">
                <a:latin typeface="Arial" pitchFamily="34" charset="0"/>
                <a:cs typeface="Arial" pitchFamily="34" charset="0"/>
              </a:rPr>
              <a:t>http://www2.us.elsevierhealth.com/ajkd/atlas/</a:t>
            </a:r>
            <a:endParaRPr lang="de-DE" sz="2000" dirty="0">
              <a:latin typeface="Arial" pitchFamily="34" charset="0"/>
              <a:cs typeface="Arial" pitchFamily="34" charset="0"/>
            </a:endParaRPr>
          </a:p>
        </p:txBody>
      </p:sp>
      <p:sp>
        <p:nvSpPr>
          <p:cNvPr id="8" name="Textfeld 7">
            <a:hlinkClick r:id="rId5" action="ppaction://hlinksldjump"/>
          </p:cNvPr>
          <p:cNvSpPr txBox="1"/>
          <p:nvPr/>
        </p:nvSpPr>
        <p:spPr>
          <a:xfrm>
            <a:off x="226001" y="-36676"/>
            <a:ext cx="813043" cy="369332"/>
          </a:xfrm>
          <a:prstGeom prst="rect">
            <a:avLst/>
          </a:prstGeom>
          <a:noFill/>
        </p:spPr>
        <p:txBody>
          <a:bodyPr wrap="none" rtlCol="0">
            <a:spAutoFit/>
          </a:bodyPr>
          <a:lstStyle/>
          <a:p>
            <a:r>
              <a:rPr lang="de-DE" sz="1800" dirty="0" smtClean="0"/>
              <a:t>zurück</a:t>
            </a:r>
            <a:endParaRPr lang="de-DE" sz="1800" dirty="0"/>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41076" y="-5680"/>
            <a:ext cx="8743950" cy="914400"/>
          </a:xfrm>
        </p:spPr>
        <p:txBody>
          <a:bodyPr/>
          <a:lstStyle/>
          <a:p>
            <a:pPr algn="l"/>
            <a:r>
              <a:rPr lang="de-DE" sz="3600" b="1" dirty="0" smtClean="0">
                <a:solidFill>
                  <a:srgbClr val="990000"/>
                </a:solidFill>
                <a:latin typeface="Arial" pitchFamily="34" charset="0"/>
                <a:cs typeface="Arial" pitchFamily="34" charset="0"/>
              </a:rPr>
              <a:t>Lupus (SLE) - Nephritis</a:t>
            </a:r>
          </a:p>
        </p:txBody>
      </p:sp>
      <p:sp>
        <p:nvSpPr>
          <p:cNvPr id="12292" name="Rectangle 4">
            <a:hlinkClick r:id="rId3" action="ppaction://hlinksldjump"/>
          </p:cNvPr>
          <p:cNvSpPr>
            <a:spLocks noChangeArrowheads="1"/>
          </p:cNvSpPr>
          <p:nvPr/>
        </p:nvSpPr>
        <p:spPr bwMode="auto">
          <a:xfrm>
            <a:off x="3505200" y="3886200"/>
            <a:ext cx="1066800" cy="457200"/>
          </a:xfrm>
          <a:prstGeom prst="rect">
            <a:avLst/>
          </a:prstGeom>
          <a:noFill/>
          <a:ln w="8001">
            <a:noFill/>
            <a:miter lim="800000"/>
            <a:headEnd/>
            <a:tailEnd/>
          </a:ln>
        </p:spPr>
        <p:txBody>
          <a:bodyPr wrap="none" anchor="ctr"/>
          <a:lstStyle/>
          <a:p>
            <a:endParaRPr lang="de-DE"/>
          </a:p>
        </p:txBody>
      </p:sp>
      <p:pic>
        <p:nvPicPr>
          <p:cNvPr id="105474" name="Picture 2" descr="http://www2.us.elsevierhealth.com/ajkd/atlas/31/6/big/fig05.jpg"/>
          <p:cNvPicPr>
            <a:picLocks noChangeAspect="1" noChangeArrowheads="1"/>
          </p:cNvPicPr>
          <p:nvPr/>
        </p:nvPicPr>
        <p:blipFill>
          <a:blip r:embed="rId4" cstate="print"/>
          <a:srcRect/>
          <a:stretch>
            <a:fillRect/>
          </a:stretch>
        </p:blipFill>
        <p:spPr bwMode="auto">
          <a:xfrm>
            <a:off x="-699121" y="1075226"/>
            <a:ext cx="7427533" cy="4946062"/>
          </a:xfrm>
          <a:prstGeom prst="rect">
            <a:avLst/>
          </a:prstGeom>
          <a:noFill/>
        </p:spPr>
      </p:pic>
      <p:sp>
        <p:nvSpPr>
          <p:cNvPr id="6" name="Textfeld 5"/>
          <p:cNvSpPr txBox="1"/>
          <p:nvPr/>
        </p:nvSpPr>
        <p:spPr>
          <a:xfrm>
            <a:off x="6743905" y="1556792"/>
            <a:ext cx="3543095" cy="4154984"/>
          </a:xfrm>
          <a:prstGeom prst="rect">
            <a:avLst/>
          </a:prstGeom>
          <a:noFill/>
        </p:spPr>
        <p:txBody>
          <a:bodyPr wrap="square" rtlCol="0">
            <a:spAutoFit/>
          </a:bodyPr>
          <a:lstStyle/>
          <a:p>
            <a:pPr marL="541338" indent="-541338" algn="l">
              <a:buFont typeface="Arial" pitchFamily="34" charset="0"/>
              <a:buChar char="•"/>
            </a:pPr>
            <a:r>
              <a:rPr lang="de-DE" sz="2400" dirty="0" smtClean="0">
                <a:latin typeface="Arial" pitchFamily="34" charset="0"/>
                <a:cs typeface="Arial" pitchFamily="34" charset="0"/>
              </a:rPr>
              <a:t>Klasse 1 bis 6 nach histologischem Typ</a:t>
            </a:r>
          </a:p>
          <a:p>
            <a:pPr marL="541338" indent="-541338" algn="l">
              <a:buFont typeface="Arial" pitchFamily="34" charset="0"/>
              <a:buChar char="•"/>
            </a:pPr>
            <a:r>
              <a:rPr lang="de-DE" sz="2400" dirty="0" err="1" smtClean="0">
                <a:latin typeface="Arial" pitchFamily="34" charset="0"/>
                <a:cs typeface="Arial" pitchFamily="34" charset="0"/>
              </a:rPr>
              <a:t>Subendotheliale</a:t>
            </a:r>
            <a:r>
              <a:rPr lang="de-DE" sz="2400" dirty="0" smtClean="0">
                <a:latin typeface="Arial" pitchFamily="34" charset="0"/>
                <a:cs typeface="Arial" pitchFamily="34" charset="0"/>
              </a:rPr>
              <a:t> Immunkomplex-</a:t>
            </a:r>
            <a:r>
              <a:rPr lang="de-DE" sz="2400" dirty="0" err="1" smtClean="0">
                <a:latin typeface="Arial" pitchFamily="34" charset="0"/>
                <a:cs typeface="Arial" pitchFamily="34" charset="0"/>
              </a:rPr>
              <a:t>depots</a:t>
            </a:r>
            <a:endParaRPr lang="de-DE" sz="2400" dirty="0" smtClean="0">
              <a:latin typeface="Arial" pitchFamily="34" charset="0"/>
              <a:cs typeface="Arial" pitchFamily="34" charset="0"/>
            </a:endParaRPr>
          </a:p>
          <a:p>
            <a:pPr marL="541338" indent="-541338" algn="l">
              <a:buFont typeface="Arial" pitchFamily="34" charset="0"/>
              <a:buChar char="•"/>
            </a:pPr>
            <a:r>
              <a:rPr lang="de-DE" sz="2400" dirty="0" smtClean="0">
                <a:latin typeface="Arial" pitchFamily="34" charset="0"/>
                <a:cs typeface="Arial" pitchFamily="34" charset="0"/>
              </a:rPr>
              <a:t>Assoziiert mit </a:t>
            </a:r>
            <a:r>
              <a:rPr lang="de-DE" sz="2400" dirty="0" err="1" smtClean="0">
                <a:latin typeface="Arial" pitchFamily="34" charset="0"/>
                <a:cs typeface="Arial" pitchFamily="34" charset="0"/>
              </a:rPr>
              <a:t>antinuklären</a:t>
            </a:r>
            <a:r>
              <a:rPr lang="de-DE" sz="2400" dirty="0" smtClean="0">
                <a:latin typeface="Arial" pitchFamily="34" charset="0"/>
                <a:cs typeface="Arial" pitchFamily="34" charset="0"/>
              </a:rPr>
              <a:t> Antikörpern (ANA) und SLE</a:t>
            </a:r>
          </a:p>
          <a:p>
            <a:pPr marL="541338" indent="-541338" algn="l">
              <a:buFont typeface="Arial" pitchFamily="34" charset="0"/>
              <a:buChar char="•"/>
            </a:pPr>
            <a:r>
              <a:rPr lang="de-DE" sz="2400" dirty="0" smtClean="0">
                <a:latin typeface="Arial" pitchFamily="34" charset="0"/>
                <a:cs typeface="Arial" pitchFamily="34" charset="0"/>
              </a:rPr>
              <a:t>ARA-Kriterien müssen erfüllt sein</a:t>
            </a:r>
            <a:endParaRPr lang="de-DE" sz="2400" dirty="0">
              <a:latin typeface="Arial" pitchFamily="34" charset="0"/>
              <a:cs typeface="Arial" pitchFamily="34" charset="0"/>
            </a:endParaRPr>
          </a:p>
        </p:txBody>
      </p:sp>
      <p:sp>
        <p:nvSpPr>
          <p:cNvPr id="7" name="Rechteck 6"/>
          <p:cNvSpPr/>
          <p:nvPr/>
        </p:nvSpPr>
        <p:spPr>
          <a:xfrm>
            <a:off x="-41076" y="6269250"/>
            <a:ext cx="10328076" cy="400110"/>
          </a:xfrm>
          <a:prstGeom prst="rect">
            <a:avLst/>
          </a:prstGeom>
        </p:spPr>
        <p:txBody>
          <a:bodyPr wrap="square">
            <a:spAutoFit/>
          </a:bodyPr>
          <a:lstStyle/>
          <a:p>
            <a:pPr algn="l"/>
            <a:r>
              <a:rPr lang="de-DE" sz="2000" dirty="0" smtClean="0">
                <a:latin typeface="Arial" pitchFamily="34" charset="0"/>
                <a:cs typeface="Arial" pitchFamily="34" charset="0"/>
              </a:rPr>
              <a:t>http://www2.us.elsevierhealth.com/ajkd/atlas/</a:t>
            </a:r>
            <a:endParaRPr lang="de-DE" sz="2000" dirty="0">
              <a:latin typeface="Arial" pitchFamily="34" charset="0"/>
              <a:cs typeface="Arial" pitchFamily="34" charset="0"/>
            </a:endParaRPr>
          </a:p>
        </p:txBody>
      </p:sp>
      <p:sp>
        <p:nvSpPr>
          <p:cNvPr id="8" name="Textfeld 7">
            <a:hlinkClick r:id="rId5" action="ppaction://hlinksldjump"/>
          </p:cNvPr>
          <p:cNvSpPr txBox="1"/>
          <p:nvPr/>
        </p:nvSpPr>
        <p:spPr>
          <a:xfrm>
            <a:off x="226001" y="-36676"/>
            <a:ext cx="813043" cy="369332"/>
          </a:xfrm>
          <a:prstGeom prst="rect">
            <a:avLst/>
          </a:prstGeom>
          <a:noFill/>
        </p:spPr>
        <p:txBody>
          <a:bodyPr wrap="none" rtlCol="0">
            <a:spAutoFit/>
          </a:bodyPr>
          <a:lstStyle/>
          <a:p>
            <a:r>
              <a:rPr lang="de-DE" sz="1800" dirty="0" smtClean="0"/>
              <a:t>zurück</a:t>
            </a:r>
            <a:endParaRPr lang="de-DE" sz="1800" dirty="0"/>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050"/>
          <p:cNvSpPr>
            <a:spLocks noGrp="1" noChangeArrowheads="1"/>
          </p:cNvSpPr>
          <p:nvPr>
            <p:ph type="title" idx="4294967295"/>
          </p:nvPr>
        </p:nvSpPr>
        <p:spPr bwMode="auto">
          <a:xfrm>
            <a:off x="0" y="-26988"/>
            <a:ext cx="10287000" cy="1219201"/>
          </a:xfrm>
          <a:prstGeom prst="rect">
            <a:avLst/>
          </a:prstGeom>
          <a:noFill/>
          <a:ln>
            <a:miter lim="800000"/>
            <a:headEnd/>
            <a:tailEnd/>
          </a:ln>
        </p:spPr>
        <p:txBody>
          <a:bodyPr/>
          <a:lstStyle/>
          <a:p>
            <a:pPr algn="l"/>
            <a:r>
              <a:rPr lang="de-DE" sz="3600" b="1" dirty="0" err="1" smtClean="0">
                <a:solidFill>
                  <a:srgbClr val="993300"/>
                </a:solidFill>
                <a:latin typeface="Arial" pitchFamily="34" charset="0"/>
                <a:cs typeface="Arial" pitchFamily="34" charset="0"/>
              </a:rPr>
              <a:t>Dysmorphe</a:t>
            </a:r>
            <a:r>
              <a:rPr lang="de-DE" sz="3600" b="1" dirty="0" smtClean="0">
                <a:solidFill>
                  <a:srgbClr val="993300"/>
                </a:solidFill>
                <a:latin typeface="Arial" pitchFamily="34" charset="0"/>
                <a:cs typeface="Arial" pitchFamily="34" charset="0"/>
              </a:rPr>
              <a:t> Erythrozyten</a:t>
            </a:r>
          </a:p>
        </p:txBody>
      </p:sp>
      <p:pic>
        <p:nvPicPr>
          <p:cNvPr id="118786" name="Picture 2"/>
          <p:cNvPicPr>
            <a:picLocks noChangeAspect="1" noChangeArrowheads="1"/>
          </p:cNvPicPr>
          <p:nvPr/>
        </p:nvPicPr>
        <p:blipFill>
          <a:blip r:embed="rId2" cstate="print"/>
          <a:srcRect/>
          <a:stretch>
            <a:fillRect/>
          </a:stretch>
        </p:blipFill>
        <p:spPr bwMode="auto">
          <a:xfrm>
            <a:off x="0" y="1"/>
            <a:ext cx="11707913" cy="7101407"/>
          </a:xfrm>
          <a:prstGeom prst="rect">
            <a:avLst/>
          </a:prstGeom>
          <a:noFill/>
          <a:ln w="7938" cap="flat" cmpd="sng">
            <a:noFill/>
            <a:prstDash val="solid"/>
            <a:miter lim="800000"/>
            <a:headEnd/>
            <a:tailEnd/>
          </a:ln>
        </p:spPr>
      </p:pic>
      <p:pic>
        <p:nvPicPr>
          <p:cNvPr id="4" name="Picture 2"/>
          <p:cNvPicPr>
            <a:picLocks noChangeAspect="1" noChangeArrowheads="1"/>
          </p:cNvPicPr>
          <p:nvPr/>
        </p:nvPicPr>
        <p:blipFill>
          <a:blip r:embed="rId2" cstate="print"/>
          <a:srcRect l="26639" t="37014" r="61675" b="49804"/>
          <a:stretch>
            <a:fillRect/>
          </a:stretch>
        </p:blipFill>
        <p:spPr bwMode="auto">
          <a:xfrm>
            <a:off x="4639443" y="2564904"/>
            <a:ext cx="6104063" cy="4176464"/>
          </a:xfrm>
          <a:prstGeom prst="rect">
            <a:avLst/>
          </a:prstGeom>
          <a:noFill/>
          <a:ln w="7938" cap="flat" cmpd="sng">
            <a:noFill/>
            <a:prstDash val="solid"/>
            <a:miter lim="800000"/>
            <a:headEnd/>
            <a:tailEnd/>
          </a:ln>
        </p:spPr>
      </p:pic>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41" name="Rectangle 4"/>
          <p:cNvSpPr>
            <a:spLocks noGrp="1" noChangeArrowheads="1"/>
          </p:cNvSpPr>
          <p:nvPr>
            <p:ph type="title" idx="4294967295"/>
          </p:nvPr>
        </p:nvSpPr>
        <p:spPr bwMode="auto">
          <a:xfrm>
            <a:off x="0" y="-26988"/>
            <a:ext cx="10287000" cy="1219201"/>
          </a:xfrm>
          <a:prstGeom prst="rect">
            <a:avLst/>
          </a:prstGeom>
          <a:noFill/>
          <a:ln>
            <a:miter lim="800000"/>
            <a:headEnd/>
            <a:tailEnd/>
          </a:ln>
        </p:spPr>
        <p:txBody>
          <a:bodyPr/>
          <a:lstStyle/>
          <a:p>
            <a:pPr algn="l"/>
            <a:r>
              <a:rPr lang="de-DE" sz="3600" b="1" dirty="0" smtClean="0">
                <a:solidFill>
                  <a:srgbClr val="993300"/>
                </a:solidFill>
                <a:latin typeface="Arial" pitchFamily="34" charset="0"/>
                <a:cs typeface="Arial" pitchFamily="34" charset="0"/>
              </a:rPr>
              <a:t>Zusammenfassung und Schlussfolgerung</a:t>
            </a:r>
          </a:p>
        </p:txBody>
      </p:sp>
      <p:pic>
        <p:nvPicPr>
          <p:cNvPr id="471042" name="Picture 7"/>
          <p:cNvPicPr>
            <a:picLocks noChangeAspect="1" noChangeArrowheads="1"/>
          </p:cNvPicPr>
          <p:nvPr/>
        </p:nvPicPr>
        <p:blipFill>
          <a:blip r:embed="rId2" cstate="print"/>
          <a:srcRect/>
          <a:stretch>
            <a:fillRect/>
          </a:stretch>
        </p:blipFill>
        <p:spPr bwMode="auto">
          <a:xfrm>
            <a:off x="0" y="-231775"/>
            <a:ext cx="10287000" cy="7078663"/>
          </a:xfrm>
          <a:prstGeom prst="rect">
            <a:avLst/>
          </a:prstGeom>
          <a:noFill/>
          <a:ln w="7938">
            <a:noFill/>
            <a:miter lim="800000"/>
            <a:headEnd/>
            <a:tailEnd/>
          </a:ln>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41076" y="66328"/>
            <a:ext cx="9296400" cy="914400"/>
          </a:xfrm>
        </p:spPr>
        <p:txBody>
          <a:bodyPr/>
          <a:lstStyle/>
          <a:p>
            <a:pPr algn="l"/>
            <a:r>
              <a:rPr lang="de-DE" sz="3600" b="1" dirty="0" smtClean="0">
                <a:solidFill>
                  <a:srgbClr val="990000"/>
                </a:solidFill>
                <a:latin typeface="Arial" pitchFamily="34" charset="0"/>
                <a:cs typeface="Arial" pitchFamily="34" charset="0"/>
              </a:rPr>
              <a:t>Chronische Niereninsuffizienz</a:t>
            </a:r>
          </a:p>
        </p:txBody>
      </p:sp>
      <p:sp>
        <p:nvSpPr>
          <p:cNvPr id="27651" name="Text Box 3"/>
          <p:cNvSpPr txBox="1">
            <a:spLocks noChangeArrowheads="1"/>
          </p:cNvSpPr>
          <p:nvPr/>
        </p:nvSpPr>
        <p:spPr bwMode="auto">
          <a:xfrm>
            <a:off x="228600" y="3048000"/>
            <a:ext cx="9753600" cy="2286000"/>
          </a:xfrm>
          <a:prstGeom prst="rect">
            <a:avLst/>
          </a:prstGeom>
          <a:noFill/>
          <a:ln w="7938">
            <a:noFill/>
            <a:miter lim="800000"/>
            <a:headEnd/>
            <a:tailEnd/>
          </a:ln>
        </p:spPr>
        <p:txBody>
          <a:bodyPr>
            <a:spAutoFit/>
          </a:bodyPr>
          <a:lstStyle/>
          <a:p>
            <a:pPr marL="762000" indent="-762000" algn="l">
              <a:spcBef>
                <a:spcPct val="25000"/>
              </a:spcBef>
              <a:buFontTx/>
              <a:buChar char="•"/>
            </a:pPr>
            <a:r>
              <a:rPr lang="de-DE" sz="2400">
                <a:solidFill>
                  <a:schemeClr val="folHlink"/>
                </a:solidFill>
                <a:latin typeface="Arial" charset="0"/>
              </a:rPr>
              <a:t>Männlich 67 Jahre, 175cm, 74 kg, 155/100 mmHg</a:t>
            </a:r>
          </a:p>
          <a:p>
            <a:pPr marL="762000" indent="-762000" algn="l">
              <a:spcBef>
                <a:spcPct val="25000"/>
              </a:spcBef>
              <a:buFontTx/>
              <a:buChar char="•"/>
            </a:pPr>
            <a:r>
              <a:rPr lang="de-DE" sz="2400">
                <a:latin typeface="Arial" charset="0"/>
              </a:rPr>
              <a:t>Ca 1,9 mmol/L, PO</a:t>
            </a:r>
            <a:r>
              <a:rPr lang="de-DE" sz="2400" baseline="-25000">
                <a:latin typeface="Arial" charset="0"/>
              </a:rPr>
              <a:t>4</a:t>
            </a:r>
            <a:r>
              <a:rPr lang="de-DE" sz="2400">
                <a:latin typeface="Arial" charset="0"/>
              </a:rPr>
              <a:t> 1,9 mmol/L, PTH 80 mmol/L</a:t>
            </a:r>
          </a:p>
          <a:p>
            <a:pPr marL="762000" indent="-762000" algn="l">
              <a:spcBef>
                <a:spcPct val="25000"/>
              </a:spcBef>
              <a:buFontTx/>
              <a:buChar char="•"/>
            </a:pPr>
            <a:r>
              <a:rPr lang="de-DE" sz="2400">
                <a:latin typeface="Arial" charset="0"/>
              </a:rPr>
              <a:t>pH 7,24, Bic 18,4 mmol/L, BE – 8,3</a:t>
            </a:r>
          </a:p>
          <a:p>
            <a:pPr marL="762000" indent="-762000" algn="l">
              <a:spcBef>
                <a:spcPct val="25000"/>
              </a:spcBef>
              <a:buFontTx/>
              <a:buChar char="•"/>
            </a:pPr>
            <a:r>
              <a:rPr lang="de-DE" sz="2400">
                <a:latin typeface="Arial" charset="0"/>
              </a:rPr>
              <a:t>HbA1</a:t>
            </a:r>
            <a:r>
              <a:rPr lang="de-DE" sz="2400" baseline="-25000">
                <a:latin typeface="Arial" charset="0"/>
              </a:rPr>
              <a:t>c </a:t>
            </a:r>
            <a:r>
              <a:rPr lang="de-DE" sz="2400">
                <a:latin typeface="Arial" charset="0"/>
              </a:rPr>
              <a:t>7,8%</a:t>
            </a:r>
          </a:p>
          <a:p>
            <a:pPr marL="762000" indent="-762000" algn="l">
              <a:spcBef>
                <a:spcPct val="25000"/>
              </a:spcBef>
              <a:buFontTx/>
              <a:buChar char="•"/>
            </a:pPr>
            <a:r>
              <a:rPr lang="de-DE" sz="2400">
                <a:latin typeface="Arial" charset="0"/>
              </a:rPr>
              <a:t>Hb 6,3 mmol/L (10,4 g/dL)</a:t>
            </a:r>
          </a:p>
        </p:txBody>
      </p:sp>
      <p:sp>
        <p:nvSpPr>
          <p:cNvPr id="27652" name="Rectangle 4">
            <a:hlinkClick r:id="rId3" action="ppaction://hlinksldjump"/>
          </p:cNvPr>
          <p:cNvSpPr>
            <a:spLocks noChangeArrowheads="1"/>
          </p:cNvSpPr>
          <p:nvPr/>
        </p:nvSpPr>
        <p:spPr bwMode="auto">
          <a:xfrm>
            <a:off x="3505200" y="3886200"/>
            <a:ext cx="1066800" cy="457200"/>
          </a:xfrm>
          <a:prstGeom prst="rect">
            <a:avLst/>
          </a:prstGeom>
          <a:noFill/>
          <a:ln w="8001">
            <a:noFill/>
            <a:miter lim="800000"/>
            <a:headEnd/>
            <a:tailEnd/>
          </a:ln>
        </p:spPr>
        <p:txBody>
          <a:bodyPr wrap="none" anchor="ctr"/>
          <a:lstStyle/>
          <a:p>
            <a:endParaRPr lang="de-DE"/>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p:cNvSpPr txBox="1">
            <a:spLocks noChangeArrowheads="1"/>
          </p:cNvSpPr>
          <p:nvPr/>
        </p:nvSpPr>
        <p:spPr bwMode="auto">
          <a:xfrm>
            <a:off x="34280" y="1177925"/>
            <a:ext cx="5829300" cy="4893647"/>
          </a:xfrm>
          <a:prstGeom prst="rect">
            <a:avLst/>
          </a:prstGeom>
          <a:noFill/>
          <a:ln w="9525">
            <a:noFill/>
            <a:miter lim="800000"/>
            <a:headEnd/>
            <a:tailEnd/>
          </a:ln>
        </p:spPr>
        <p:txBody>
          <a:bodyPr>
            <a:spAutoFit/>
          </a:bodyPr>
          <a:lstStyle/>
          <a:p>
            <a:pPr indent="673100" algn="l" defTabSz="663575" eaLnBrk="1" hangingPunct="1">
              <a:buClr>
                <a:srgbClr val="C00000"/>
              </a:buClr>
              <a:buFont typeface="Arial" pitchFamily="34" charset="0"/>
              <a:buChar char="•"/>
            </a:pPr>
            <a:r>
              <a:rPr lang="de-DE" sz="2400" dirty="0" err="1" smtClean="0">
                <a:latin typeface="Arial" charset="0"/>
                <a:hlinkClick r:id="rId2" action="ppaction://hlinksldjump" tooltip="Pathophysiologie der renalen Anämie"/>
              </a:rPr>
              <a:t>Renale</a:t>
            </a:r>
            <a:r>
              <a:rPr lang="de-DE" sz="2400" dirty="0" smtClean="0">
                <a:latin typeface="Arial" charset="0"/>
                <a:hlinkClick r:id="rId2" action="ppaction://hlinksldjump" tooltip="Pathophysiologie der renalen Anämie"/>
              </a:rPr>
              <a:t> </a:t>
            </a:r>
            <a:r>
              <a:rPr lang="de-DE" sz="2400" dirty="0">
                <a:latin typeface="Arial" charset="0"/>
                <a:hlinkClick r:id="rId2" action="ppaction://hlinksldjump" tooltip="Pathophysiologie der renalen Anämie"/>
              </a:rPr>
              <a:t>Anämie</a:t>
            </a:r>
            <a:endParaRPr lang="de-DE" sz="2400" dirty="0">
              <a:latin typeface="Arial" charset="0"/>
            </a:endParaRPr>
          </a:p>
          <a:p>
            <a:pPr indent="673100" algn="l" defTabSz="663575" eaLnBrk="1" hangingPunct="1">
              <a:buClr>
                <a:srgbClr val="C00000"/>
              </a:buClr>
              <a:buFont typeface="Arial" pitchFamily="34" charset="0"/>
              <a:buChar char="•"/>
            </a:pPr>
            <a:r>
              <a:rPr lang="de-DE" sz="2400" dirty="0" err="1">
                <a:latin typeface="Arial" charset="0"/>
                <a:hlinkClick r:id="rId3" action="ppaction://hlinksldjump" tooltip="Mediasklerose"/>
              </a:rPr>
              <a:t>Atherosklerose</a:t>
            </a:r>
            <a:endParaRPr lang="de-DE" sz="2400" dirty="0">
              <a:latin typeface="Arial" charset="0"/>
            </a:endParaRPr>
          </a:p>
          <a:p>
            <a:pPr indent="673100" algn="l" defTabSz="663575" eaLnBrk="1" hangingPunct="1">
              <a:buClr>
                <a:srgbClr val="C00000"/>
              </a:buClr>
              <a:buFont typeface="Arial" pitchFamily="34" charset="0"/>
              <a:buChar char="•"/>
            </a:pPr>
            <a:r>
              <a:rPr lang="de-DE" sz="2400" dirty="0" err="1">
                <a:latin typeface="Arial" charset="0"/>
              </a:rPr>
              <a:t>Polyneuropathie</a:t>
            </a:r>
            <a:endParaRPr lang="de-DE" sz="2400" dirty="0">
              <a:latin typeface="Arial" charset="0"/>
            </a:endParaRPr>
          </a:p>
          <a:p>
            <a:pPr indent="673100" algn="l" defTabSz="663575" eaLnBrk="1" hangingPunct="1">
              <a:buClr>
                <a:srgbClr val="C00000"/>
              </a:buClr>
              <a:buFont typeface="Arial" pitchFamily="34" charset="0"/>
              <a:buChar char="•"/>
            </a:pPr>
            <a:r>
              <a:rPr lang="de-DE" sz="2400" dirty="0" err="1">
                <a:latin typeface="Arial" charset="0"/>
                <a:hlinkClick r:id="rId4" action="ppaction://hlinksldjump"/>
              </a:rPr>
              <a:t>Renale</a:t>
            </a:r>
            <a:r>
              <a:rPr lang="de-DE" sz="2400" dirty="0">
                <a:latin typeface="Arial" charset="0"/>
                <a:hlinkClick r:id="rId4" action="ppaction://hlinksldjump"/>
              </a:rPr>
              <a:t> Hypertonie</a:t>
            </a:r>
            <a:endParaRPr lang="de-DE" sz="2400" dirty="0">
              <a:latin typeface="Arial" charset="0"/>
            </a:endParaRPr>
          </a:p>
          <a:p>
            <a:pPr indent="673100" algn="l" defTabSz="663575" eaLnBrk="1" hangingPunct="1">
              <a:buClr>
                <a:srgbClr val="C00000"/>
              </a:buClr>
              <a:buFont typeface="Arial" pitchFamily="34" charset="0"/>
              <a:buChar char="•"/>
            </a:pPr>
            <a:r>
              <a:rPr lang="de-DE" sz="2400" dirty="0">
                <a:latin typeface="Arial" charset="0"/>
                <a:hlinkClick r:id="rId5" action="ppaction://hlinksldjump"/>
              </a:rPr>
              <a:t>Metabolische </a:t>
            </a:r>
            <a:r>
              <a:rPr lang="de-DE" sz="2400" dirty="0" smtClean="0">
                <a:latin typeface="Arial" charset="0"/>
                <a:hlinkClick r:id="rId5" action="ppaction://hlinksldjump"/>
              </a:rPr>
              <a:t>Azidose</a:t>
            </a:r>
            <a:endParaRPr lang="de-DE" sz="2400" dirty="0" smtClean="0">
              <a:latin typeface="Arial" charset="0"/>
            </a:endParaRPr>
          </a:p>
          <a:p>
            <a:pPr indent="673100" algn="l" defTabSz="663575" eaLnBrk="1" hangingPunct="1">
              <a:buClr>
                <a:srgbClr val="C00000"/>
              </a:buClr>
              <a:buFont typeface="Arial" pitchFamily="34" charset="0"/>
              <a:buChar char="•"/>
            </a:pPr>
            <a:r>
              <a:rPr lang="de-DE" sz="2400" dirty="0" err="1" smtClean="0">
                <a:latin typeface="Arial" charset="0"/>
                <a:hlinkClick r:id="rId6" action="ppaction://hlinksldjump" tooltip="Symptomatik der renalen Osteopathie"/>
              </a:rPr>
              <a:t>Renale</a:t>
            </a:r>
            <a:r>
              <a:rPr lang="de-DE" sz="2400" dirty="0" smtClean="0">
                <a:latin typeface="Arial" charset="0"/>
                <a:hlinkClick r:id="rId6" action="ppaction://hlinksldjump" tooltip="Symptomatik der renalen Osteopathie"/>
              </a:rPr>
              <a:t> </a:t>
            </a:r>
            <a:r>
              <a:rPr lang="de-DE" sz="2400" dirty="0" err="1" smtClean="0">
                <a:latin typeface="Arial" charset="0"/>
                <a:hlinkClick r:id="rId6" action="ppaction://hlinksldjump" tooltip="Symptomatik der renalen Osteopathie"/>
              </a:rPr>
              <a:t>Osteopathie</a:t>
            </a:r>
            <a:r>
              <a:rPr lang="de-DE" sz="2400" dirty="0" smtClean="0">
                <a:latin typeface="Arial" charset="0"/>
              </a:rPr>
              <a:t>, 	</a:t>
            </a:r>
            <a:r>
              <a:rPr lang="de-DE" sz="2400" dirty="0" err="1" smtClean="0">
                <a:latin typeface="Arial" charset="0"/>
                <a:hlinkClick r:id="rId7" action="ppaction://hlinksldjump"/>
              </a:rPr>
              <a:t>Hyperparathyreoidismus</a:t>
            </a:r>
            <a:r>
              <a:rPr lang="de-DE" sz="2400" dirty="0" smtClean="0">
                <a:latin typeface="Arial" charset="0"/>
              </a:rPr>
              <a:t> </a:t>
            </a:r>
          </a:p>
          <a:p>
            <a:pPr indent="673100" algn="l" defTabSz="663575" eaLnBrk="1" hangingPunct="1">
              <a:buClr>
                <a:srgbClr val="C00000"/>
              </a:buClr>
              <a:buFont typeface="Arial" pitchFamily="34" charset="0"/>
              <a:buChar char="•"/>
            </a:pPr>
            <a:r>
              <a:rPr lang="de-DE" sz="2400" i="1" dirty="0" smtClean="0">
                <a:latin typeface="Arial" charset="0"/>
              </a:rPr>
              <a:t>Oligurie</a:t>
            </a:r>
            <a:endParaRPr lang="de-DE" sz="2400" i="1" dirty="0">
              <a:latin typeface="Arial" charset="0"/>
            </a:endParaRPr>
          </a:p>
          <a:p>
            <a:pPr indent="673100" algn="l" defTabSz="663575" eaLnBrk="1" hangingPunct="1">
              <a:buClr>
                <a:srgbClr val="C00000"/>
              </a:buClr>
              <a:buFont typeface="Arial" pitchFamily="34" charset="0"/>
              <a:buChar char="•"/>
            </a:pPr>
            <a:r>
              <a:rPr lang="de-DE" sz="2400" i="1" dirty="0">
                <a:latin typeface="Arial" charset="0"/>
              </a:rPr>
              <a:t>Anurie</a:t>
            </a:r>
          </a:p>
          <a:p>
            <a:pPr indent="673100" algn="l" defTabSz="663575" eaLnBrk="1" hangingPunct="1">
              <a:buClr>
                <a:srgbClr val="C00000"/>
              </a:buClr>
              <a:buFont typeface="Arial" pitchFamily="34" charset="0"/>
              <a:buChar char="•"/>
            </a:pPr>
            <a:r>
              <a:rPr lang="de-DE" sz="2400" i="1" dirty="0" err="1">
                <a:latin typeface="Arial" charset="0"/>
              </a:rPr>
              <a:t>Isosthenurie</a:t>
            </a:r>
            <a:endParaRPr lang="de-DE" sz="2400" i="1" dirty="0">
              <a:latin typeface="Arial" charset="0"/>
            </a:endParaRPr>
          </a:p>
          <a:p>
            <a:pPr indent="673100" algn="l" defTabSz="663575" eaLnBrk="1" hangingPunct="1">
              <a:buClr>
                <a:srgbClr val="C00000"/>
              </a:buClr>
              <a:buFont typeface="Arial" pitchFamily="34" charset="0"/>
              <a:buChar char="•"/>
            </a:pPr>
            <a:r>
              <a:rPr lang="de-DE" sz="2400" i="1" dirty="0">
                <a:latin typeface="Arial" charset="0"/>
              </a:rPr>
              <a:t>Schrumpfnieren</a:t>
            </a:r>
          </a:p>
          <a:p>
            <a:pPr indent="673100" algn="l" defTabSz="663575" eaLnBrk="1" hangingPunct="1">
              <a:buClr>
                <a:srgbClr val="C00000"/>
              </a:buClr>
              <a:buFont typeface="Arial" pitchFamily="34" charset="0"/>
              <a:buChar char="•"/>
            </a:pPr>
            <a:r>
              <a:rPr lang="de-DE" sz="2400" i="1" dirty="0">
                <a:latin typeface="Arial" charset="0"/>
              </a:rPr>
              <a:t>Überwässerung, Ödeme</a:t>
            </a:r>
          </a:p>
          <a:p>
            <a:pPr indent="673100" algn="l" defTabSz="663575" eaLnBrk="1" hangingPunct="1">
              <a:buClr>
                <a:srgbClr val="C00000"/>
              </a:buClr>
              <a:buFont typeface="Arial" pitchFamily="34" charset="0"/>
              <a:buChar char="•"/>
            </a:pPr>
            <a:endParaRPr lang="de-DE" sz="2400" i="1" dirty="0">
              <a:latin typeface="Arial" charset="0"/>
            </a:endParaRPr>
          </a:p>
        </p:txBody>
      </p:sp>
      <p:sp>
        <p:nvSpPr>
          <p:cNvPr id="28678" name="Rectangle 6"/>
          <p:cNvSpPr>
            <a:spLocks noGrp="1" noChangeArrowheads="1"/>
          </p:cNvSpPr>
          <p:nvPr>
            <p:ph type="title" idx="4294967295"/>
          </p:nvPr>
        </p:nvSpPr>
        <p:spPr>
          <a:xfrm>
            <a:off x="0" y="0"/>
            <a:ext cx="10287000" cy="1143000"/>
          </a:xfrm>
          <a:noFill/>
        </p:spPr>
        <p:txBody>
          <a:bodyPr/>
          <a:lstStyle/>
          <a:p>
            <a:pPr algn="l"/>
            <a:r>
              <a:rPr lang="de-DE" sz="3600" b="1" dirty="0" smtClean="0">
                <a:solidFill>
                  <a:srgbClr val="990000"/>
                </a:solidFill>
                <a:latin typeface="Arial" pitchFamily="34" charset="0"/>
                <a:cs typeface="Arial" pitchFamily="34" charset="0"/>
              </a:rPr>
              <a:t>Niereninsuffizienz</a:t>
            </a:r>
            <a:br>
              <a:rPr lang="de-DE" sz="3600" b="1" dirty="0" smtClean="0">
                <a:solidFill>
                  <a:srgbClr val="990000"/>
                </a:solidFill>
                <a:latin typeface="Arial" pitchFamily="34" charset="0"/>
                <a:cs typeface="Arial" pitchFamily="34" charset="0"/>
              </a:rPr>
            </a:br>
            <a:r>
              <a:rPr lang="de-DE" sz="3600" b="1" dirty="0" smtClean="0">
                <a:solidFill>
                  <a:srgbClr val="990000"/>
                </a:solidFill>
                <a:latin typeface="Arial" pitchFamily="34" charset="0"/>
                <a:cs typeface="Arial" pitchFamily="34" charset="0"/>
              </a:rPr>
              <a:t>Begleiterkrankungen und Komplikationen</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0" y="188913"/>
            <a:ext cx="8743950" cy="914400"/>
          </a:xfrm>
        </p:spPr>
        <p:txBody>
          <a:bodyPr/>
          <a:lstStyle/>
          <a:p>
            <a:pPr algn="l"/>
            <a:r>
              <a:rPr lang="de-DE" sz="3600" b="1" dirty="0" smtClean="0">
                <a:solidFill>
                  <a:srgbClr val="990000"/>
                </a:solidFill>
                <a:latin typeface="Arial" pitchFamily="34" charset="0"/>
                <a:cs typeface="Arial" pitchFamily="34" charset="0"/>
              </a:rPr>
              <a:t>IMPP GK2 Krankheitsteil</a:t>
            </a:r>
          </a:p>
        </p:txBody>
      </p:sp>
      <p:sp>
        <p:nvSpPr>
          <p:cNvPr id="14339" name="Text Box 3"/>
          <p:cNvSpPr txBox="1">
            <a:spLocks noChangeArrowheads="1"/>
          </p:cNvSpPr>
          <p:nvPr/>
        </p:nvSpPr>
        <p:spPr bwMode="auto">
          <a:xfrm>
            <a:off x="5629275" y="1052513"/>
            <a:ext cx="4699000" cy="708025"/>
          </a:xfrm>
          <a:prstGeom prst="rect">
            <a:avLst/>
          </a:prstGeom>
          <a:noFill/>
          <a:ln w="7938">
            <a:noFill/>
            <a:miter lim="800000"/>
            <a:headEnd/>
            <a:tailEnd/>
          </a:ln>
        </p:spPr>
        <p:txBody>
          <a:bodyPr>
            <a:spAutoFit/>
          </a:bodyPr>
          <a:lstStyle/>
          <a:p>
            <a:pPr algn="l"/>
            <a:endParaRPr lang="de-DE" sz="2000">
              <a:latin typeface="Arial" charset="0"/>
              <a:cs typeface="Arial" charset="0"/>
            </a:endParaRPr>
          </a:p>
          <a:p>
            <a:pPr algn="l"/>
            <a:endParaRPr lang="de-DE" sz="2000">
              <a:latin typeface="Arial" charset="0"/>
              <a:cs typeface="Arial" charset="0"/>
            </a:endParaRPr>
          </a:p>
        </p:txBody>
      </p:sp>
      <p:sp>
        <p:nvSpPr>
          <p:cNvPr id="14340" name="Rechteck 7"/>
          <p:cNvSpPr>
            <a:spLocks noChangeArrowheads="1"/>
          </p:cNvSpPr>
          <p:nvPr/>
        </p:nvSpPr>
        <p:spPr bwMode="auto">
          <a:xfrm>
            <a:off x="103188" y="1052513"/>
            <a:ext cx="5143500" cy="4708525"/>
          </a:xfrm>
          <a:prstGeom prst="rect">
            <a:avLst/>
          </a:prstGeom>
          <a:noFill/>
          <a:ln w="9525">
            <a:noFill/>
            <a:miter lim="800000"/>
            <a:headEnd/>
            <a:tailEnd/>
          </a:ln>
        </p:spPr>
        <p:txBody>
          <a:bodyPr>
            <a:spAutoFit/>
          </a:bodyPr>
          <a:lstStyle/>
          <a:p>
            <a:pPr algn="l"/>
            <a:r>
              <a:rPr lang="de-DE" sz="2000" dirty="0" err="1">
                <a:solidFill>
                  <a:srgbClr val="FF0000"/>
                </a:solidFill>
                <a:latin typeface="Arial" charset="0"/>
                <a:cs typeface="Arial" charset="0"/>
              </a:rPr>
              <a:t>Hyperparathyreoidismus</a:t>
            </a:r>
            <a:r>
              <a:rPr lang="de-DE" sz="2000" dirty="0">
                <a:solidFill>
                  <a:srgbClr val="FF0000"/>
                </a:solidFill>
                <a:latin typeface="Arial" charset="0"/>
                <a:cs typeface="Arial" charset="0"/>
              </a:rPr>
              <a:t> und sonstige Krankheiten der Nebenschilddrüse</a:t>
            </a:r>
          </a:p>
          <a:p>
            <a:pPr algn="l"/>
            <a:r>
              <a:rPr lang="de-DE" sz="2000" dirty="0">
                <a:latin typeface="Arial" charset="0"/>
                <a:cs typeface="Arial" charset="0"/>
              </a:rPr>
              <a:t>Unterfunktion und andere Störungen der Hypophyse (z.B. </a:t>
            </a:r>
            <a:r>
              <a:rPr lang="de-DE" sz="2000" dirty="0" err="1">
                <a:latin typeface="Arial" charset="0"/>
                <a:cs typeface="Arial" charset="0"/>
              </a:rPr>
              <a:t>Hypopituitarismus</a:t>
            </a:r>
            <a:r>
              <a:rPr lang="de-DE" sz="2000" dirty="0">
                <a:latin typeface="Arial" charset="0"/>
                <a:cs typeface="Arial" charset="0"/>
              </a:rPr>
              <a:t>,</a:t>
            </a:r>
          </a:p>
          <a:p>
            <a:pPr algn="l"/>
            <a:r>
              <a:rPr lang="de-DE" sz="2000" dirty="0">
                <a:solidFill>
                  <a:srgbClr val="FF0000"/>
                </a:solidFill>
                <a:latin typeface="Arial" charset="0"/>
                <a:cs typeface="Arial" charset="0"/>
              </a:rPr>
              <a:t>Diabetes </a:t>
            </a:r>
            <a:r>
              <a:rPr lang="de-DE" sz="2000" dirty="0" err="1">
                <a:solidFill>
                  <a:srgbClr val="FF0000"/>
                </a:solidFill>
                <a:latin typeface="Arial" charset="0"/>
                <a:cs typeface="Arial" charset="0"/>
              </a:rPr>
              <a:t>insipidus</a:t>
            </a:r>
            <a:r>
              <a:rPr lang="de-DE" sz="2000" dirty="0">
                <a:latin typeface="Arial" charset="0"/>
                <a:cs typeface="Arial" charset="0"/>
              </a:rPr>
              <a:t>)</a:t>
            </a:r>
          </a:p>
          <a:p>
            <a:pPr algn="l"/>
            <a:r>
              <a:rPr lang="de-DE" sz="2000" dirty="0">
                <a:latin typeface="Arial" charset="0"/>
                <a:cs typeface="Arial" charset="0"/>
              </a:rPr>
              <a:t>Cushing-Syndrom</a:t>
            </a:r>
          </a:p>
          <a:p>
            <a:pPr algn="l"/>
            <a:r>
              <a:rPr lang="de-DE" sz="2000" dirty="0" err="1">
                <a:solidFill>
                  <a:srgbClr val="FF0000"/>
                </a:solidFill>
                <a:latin typeface="Arial" charset="0"/>
                <a:cs typeface="Arial" charset="0"/>
              </a:rPr>
              <a:t>Hyperaldosteronismus</a:t>
            </a:r>
            <a:r>
              <a:rPr lang="de-DE" sz="2000" dirty="0">
                <a:solidFill>
                  <a:srgbClr val="FF0000"/>
                </a:solidFill>
                <a:latin typeface="Arial" charset="0"/>
                <a:cs typeface="Arial" charset="0"/>
              </a:rPr>
              <a:t> (z.B. Conn-Syndrom)</a:t>
            </a:r>
          </a:p>
          <a:p>
            <a:pPr algn="l"/>
            <a:r>
              <a:rPr lang="de-DE" sz="2000" dirty="0">
                <a:latin typeface="Arial" charset="0"/>
                <a:cs typeface="Arial" charset="0"/>
              </a:rPr>
              <a:t>Sonstige Krankheiten der Nebenniere</a:t>
            </a:r>
          </a:p>
          <a:p>
            <a:pPr algn="l"/>
            <a:r>
              <a:rPr lang="de-DE" sz="2000" dirty="0">
                <a:solidFill>
                  <a:srgbClr val="FF0000"/>
                </a:solidFill>
                <a:latin typeface="Arial" charset="0"/>
                <a:cs typeface="Arial" charset="0"/>
              </a:rPr>
              <a:t>Essentielle (primäre) Hypertonie</a:t>
            </a:r>
          </a:p>
          <a:p>
            <a:pPr algn="l"/>
            <a:r>
              <a:rPr lang="de-DE" sz="2000" dirty="0" err="1">
                <a:solidFill>
                  <a:srgbClr val="FF0000"/>
                </a:solidFill>
                <a:latin typeface="Arial" charset="0"/>
                <a:cs typeface="Arial" charset="0"/>
              </a:rPr>
              <a:t>Hypertensive</a:t>
            </a:r>
            <a:r>
              <a:rPr lang="de-DE" sz="2000" dirty="0">
                <a:solidFill>
                  <a:srgbClr val="FF0000"/>
                </a:solidFill>
                <a:latin typeface="Arial" charset="0"/>
                <a:cs typeface="Arial" charset="0"/>
              </a:rPr>
              <a:t> Herzkrankheit</a:t>
            </a:r>
          </a:p>
          <a:p>
            <a:pPr algn="l"/>
            <a:r>
              <a:rPr lang="de-DE" sz="2000" dirty="0" err="1">
                <a:solidFill>
                  <a:srgbClr val="FF0000"/>
                </a:solidFill>
                <a:latin typeface="Arial" charset="0"/>
                <a:cs typeface="Arial" charset="0"/>
              </a:rPr>
              <a:t>Hypertensive</a:t>
            </a:r>
            <a:r>
              <a:rPr lang="de-DE" sz="2000" dirty="0">
                <a:solidFill>
                  <a:srgbClr val="FF0000"/>
                </a:solidFill>
                <a:latin typeface="Arial" charset="0"/>
                <a:cs typeface="Arial" charset="0"/>
              </a:rPr>
              <a:t> Nierenkrankheit</a:t>
            </a:r>
          </a:p>
          <a:p>
            <a:pPr algn="l"/>
            <a:r>
              <a:rPr lang="de-DE" sz="2000" dirty="0">
                <a:solidFill>
                  <a:srgbClr val="FF0000"/>
                </a:solidFill>
                <a:latin typeface="Arial" charset="0"/>
                <a:cs typeface="Arial" charset="0"/>
              </a:rPr>
              <a:t>Sekundäre Hypertonie</a:t>
            </a:r>
          </a:p>
          <a:p>
            <a:pPr algn="l"/>
            <a:r>
              <a:rPr lang="de-DE" sz="2000" dirty="0">
                <a:latin typeface="Arial" charset="0"/>
                <a:cs typeface="Arial" charset="0"/>
              </a:rPr>
              <a:t>Panarteriitis </a:t>
            </a:r>
            <a:r>
              <a:rPr lang="de-DE" sz="2000" dirty="0" err="1">
                <a:latin typeface="Arial" charset="0"/>
                <a:cs typeface="Arial" charset="0"/>
              </a:rPr>
              <a:t>nodosa</a:t>
            </a:r>
            <a:r>
              <a:rPr lang="de-DE" sz="2000" dirty="0">
                <a:latin typeface="Arial" charset="0"/>
                <a:cs typeface="Arial" charset="0"/>
              </a:rPr>
              <a:t> und verwandte Zustände (z.B. Kawasaki-Krankheit)</a:t>
            </a:r>
          </a:p>
        </p:txBody>
      </p:sp>
      <p:sp>
        <p:nvSpPr>
          <p:cNvPr id="14341" name="Rechteck 5"/>
          <p:cNvSpPr>
            <a:spLocks noChangeArrowheads="1"/>
          </p:cNvSpPr>
          <p:nvPr/>
        </p:nvSpPr>
        <p:spPr bwMode="auto">
          <a:xfrm>
            <a:off x="5113338" y="1084263"/>
            <a:ext cx="5143500" cy="4401205"/>
          </a:xfrm>
          <a:prstGeom prst="rect">
            <a:avLst/>
          </a:prstGeom>
          <a:noFill/>
          <a:ln w="9525">
            <a:noFill/>
            <a:miter lim="800000"/>
            <a:headEnd/>
            <a:tailEnd/>
          </a:ln>
        </p:spPr>
        <p:txBody>
          <a:bodyPr>
            <a:spAutoFit/>
          </a:bodyPr>
          <a:lstStyle/>
          <a:p>
            <a:pPr algn="l"/>
            <a:r>
              <a:rPr lang="de-DE" sz="2000" dirty="0">
                <a:solidFill>
                  <a:srgbClr val="FF0000"/>
                </a:solidFill>
                <a:latin typeface="Arial" charset="0"/>
                <a:cs typeface="Arial" charset="0"/>
              </a:rPr>
              <a:t>Sonstige </a:t>
            </a:r>
            <a:r>
              <a:rPr lang="de-DE" sz="2000" dirty="0" err="1">
                <a:solidFill>
                  <a:srgbClr val="FF0000"/>
                </a:solidFill>
                <a:latin typeface="Arial" charset="0"/>
                <a:cs typeface="Arial" charset="0"/>
              </a:rPr>
              <a:t>nekrotisierende</a:t>
            </a:r>
            <a:r>
              <a:rPr lang="de-DE" sz="2000" dirty="0">
                <a:solidFill>
                  <a:srgbClr val="FF0000"/>
                </a:solidFill>
                <a:latin typeface="Arial" charset="0"/>
                <a:cs typeface="Arial" charset="0"/>
              </a:rPr>
              <a:t> </a:t>
            </a:r>
            <a:r>
              <a:rPr lang="de-DE" sz="2000" dirty="0" err="1">
                <a:solidFill>
                  <a:srgbClr val="FF0000"/>
                </a:solidFill>
                <a:latin typeface="Arial" charset="0"/>
                <a:cs typeface="Arial" charset="0"/>
              </a:rPr>
              <a:t>Vaskulopathien</a:t>
            </a:r>
            <a:r>
              <a:rPr lang="de-DE" sz="2000" dirty="0">
                <a:solidFill>
                  <a:srgbClr val="FF0000"/>
                </a:solidFill>
                <a:latin typeface="Arial" charset="0"/>
                <a:cs typeface="Arial" charset="0"/>
              </a:rPr>
              <a:t> </a:t>
            </a:r>
            <a:r>
              <a:rPr lang="de-DE" sz="2000" dirty="0">
                <a:latin typeface="Arial" charset="0"/>
                <a:cs typeface="Arial" charset="0"/>
              </a:rPr>
              <a:t>(z.B. </a:t>
            </a:r>
            <a:r>
              <a:rPr lang="de-DE" sz="2000" dirty="0" err="1">
                <a:latin typeface="Arial" charset="0"/>
                <a:cs typeface="Arial" charset="0"/>
              </a:rPr>
              <a:t>Hypersensitivitätsangiitis</a:t>
            </a:r>
            <a:r>
              <a:rPr lang="de-DE" sz="2000" dirty="0">
                <a:latin typeface="Arial" charset="0"/>
                <a:cs typeface="Arial" charset="0"/>
              </a:rPr>
              <a:t>,</a:t>
            </a:r>
          </a:p>
          <a:p>
            <a:pPr algn="l"/>
            <a:r>
              <a:rPr lang="de-DE" sz="2000" dirty="0">
                <a:latin typeface="Arial" charset="0"/>
                <a:cs typeface="Arial" charset="0"/>
              </a:rPr>
              <a:t>Riesenzellarteriitis)</a:t>
            </a:r>
          </a:p>
          <a:p>
            <a:pPr algn="l"/>
            <a:r>
              <a:rPr lang="de-DE" sz="2000" dirty="0">
                <a:solidFill>
                  <a:srgbClr val="FF0000"/>
                </a:solidFill>
                <a:latin typeface="Arial" charset="0"/>
                <a:cs typeface="Arial" charset="0"/>
              </a:rPr>
              <a:t>Systemischer Lupus </a:t>
            </a:r>
            <a:r>
              <a:rPr lang="de-DE" sz="2000" dirty="0" err="1">
                <a:solidFill>
                  <a:srgbClr val="FF0000"/>
                </a:solidFill>
                <a:latin typeface="Arial" charset="0"/>
                <a:cs typeface="Arial" charset="0"/>
              </a:rPr>
              <a:t>erythematodes</a:t>
            </a:r>
            <a:endParaRPr lang="de-DE" sz="2000" dirty="0">
              <a:solidFill>
                <a:srgbClr val="FF0000"/>
              </a:solidFill>
              <a:latin typeface="Arial" charset="0"/>
              <a:cs typeface="Arial" charset="0"/>
            </a:endParaRPr>
          </a:p>
          <a:p>
            <a:pPr algn="l"/>
            <a:r>
              <a:rPr lang="de-DE" sz="2000" dirty="0">
                <a:latin typeface="Arial" charset="0"/>
                <a:cs typeface="Arial" charset="0"/>
              </a:rPr>
              <a:t>Sonstige Veränderungen der Knochendichte und - Struktur</a:t>
            </a:r>
          </a:p>
          <a:p>
            <a:pPr algn="l"/>
            <a:r>
              <a:rPr lang="de-DE" sz="2000" dirty="0" smtClean="0">
                <a:solidFill>
                  <a:srgbClr val="FF0000"/>
                </a:solidFill>
                <a:latin typeface="Arial" charset="0"/>
                <a:cs typeface="Arial" charset="0"/>
              </a:rPr>
              <a:t>Akutes </a:t>
            </a:r>
            <a:r>
              <a:rPr lang="de-DE" sz="2000" dirty="0" err="1">
                <a:solidFill>
                  <a:srgbClr val="FF0000"/>
                </a:solidFill>
                <a:latin typeface="Arial" charset="0"/>
                <a:cs typeface="Arial" charset="0"/>
              </a:rPr>
              <a:t>nephritisches</a:t>
            </a:r>
            <a:r>
              <a:rPr lang="de-DE" sz="2000" dirty="0">
                <a:solidFill>
                  <a:srgbClr val="FF0000"/>
                </a:solidFill>
                <a:latin typeface="Arial" charset="0"/>
                <a:cs typeface="Arial" charset="0"/>
              </a:rPr>
              <a:t> Syndrom</a:t>
            </a:r>
          </a:p>
          <a:p>
            <a:pPr algn="l"/>
            <a:r>
              <a:rPr lang="de-DE" sz="2000" dirty="0" smtClean="0">
                <a:solidFill>
                  <a:srgbClr val="FF0000"/>
                </a:solidFill>
                <a:latin typeface="Arial" charset="0"/>
                <a:cs typeface="Arial" charset="0"/>
              </a:rPr>
              <a:t>Rapid-progressives </a:t>
            </a:r>
            <a:r>
              <a:rPr lang="de-DE" sz="2000" dirty="0" err="1">
                <a:solidFill>
                  <a:srgbClr val="FF0000"/>
                </a:solidFill>
                <a:latin typeface="Arial" charset="0"/>
                <a:cs typeface="Arial" charset="0"/>
              </a:rPr>
              <a:t>nephritisches</a:t>
            </a:r>
            <a:r>
              <a:rPr lang="de-DE" sz="2000" dirty="0">
                <a:solidFill>
                  <a:srgbClr val="FF0000"/>
                </a:solidFill>
                <a:latin typeface="Arial" charset="0"/>
                <a:cs typeface="Arial" charset="0"/>
              </a:rPr>
              <a:t> Syndrom</a:t>
            </a:r>
          </a:p>
          <a:p>
            <a:pPr algn="l"/>
            <a:r>
              <a:rPr lang="de-DE" sz="2000" dirty="0">
                <a:solidFill>
                  <a:srgbClr val="FF0000"/>
                </a:solidFill>
                <a:latin typeface="Arial" charset="0"/>
                <a:cs typeface="Arial" charset="0"/>
              </a:rPr>
              <a:t>Rezidivierende und persistierende Hämaturie</a:t>
            </a:r>
          </a:p>
          <a:p>
            <a:pPr algn="l"/>
            <a:r>
              <a:rPr lang="de-DE" sz="2000" dirty="0">
                <a:latin typeface="Arial" charset="0"/>
                <a:cs typeface="Arial" charset="0"/>
              </a:rPr>
              <a:t>Chronisches </a:t>
            </a:r>
            <a:r>
              <a:rPr lang="de-DE" sz="2000" dirty="0" err="1">
                <a:latin typeface="Arial" charset="0"/>
                <a:cs typeface="Arial" charset="0"/>
              </a:rPr>
              <a:t>nephritisches</a:t>
            </a:r>
            <a:r>
              <a:rPr lang="de-DE" sz="2000" dirty="0">
                <a:latin typeface="Arial" charset="0"/>
                <a:cs typeface="Arial" charset="0"/>
              </a:rPr>
              <a:t> Syndrom</a:t>
            </a:r>
          </a:p>
          <a:p>
            <a:pPr algn="l"/>
            <a:r>
              <a:rPr lang="de-DE" sz="2000" dirty="0" err="1">
                <a:solidFill>
                  <a:srgbClr val="FF0000"/>
                </a:solidFill>
                <a:latin typeface="Arial" charset="0"/>
                <a:cs typeface="Arial" charset="0"/>
              </a:rPr>
              <a:t>Nephrotisches</a:t>
            </a:r>
            <a:r>
              <a:rPr lang="de-DE" sz="2000" dirty="0">
                <a:solidFill>
                  <a:srgbClr val="FF0000"/>
                </a:solidFill>
                <a:latin typeface="Arial" charset="0"/>
                <a:cs typeface="Arial" charset="0"/>
              </a:rPr>
              <a:t> Syndrom</a:t>
            </a:r>
          </a:p>
          <a:p>
            <a:pPr algn="l"/>
            <a:r>
              <a:rPr lang="de-DE" sz="2000" dirty="0">
                <a:latin typeface="Arial" charset="0"/>
                <a:cs typeface="Arial" charset="0"/>
              </a:rPr>
              <a:t>Akute </a:t>
            </a:r>
            <a:r>
              <a:rPr lang="de-DE" sz="2000" dirty="0" err="1">
                <a:latin typeface="Arial" charset="0"/>
                <a:cs typeface="Arial" charset="0"/>
              </a:rPr>
              <a:t>tubulointerstitielle</a:t>
            </a:r>
            <a:r>
              <a:rPr lang="de-DE" sz="2000" dirty="0">
                <a:latin typeface="Arial" charset="0"/>
                <a:cs typeface="Arial" charset="0"/>
              </a:rPr>
              <a:t> Nephritis</a:t>
            </a:r>
          </a:p>
          <a:p>
            <a:pPr algn="l"/>
            <a:r>
              <a:rPr lang="de-DE" sz="2000" dirty="0">
                <a:latin typeface="Arial" charset="0"/>
                <a:cs typeface="Arial" charset="0"/>
              </a:rPr>
              <a:t>Chronische </a:t>
            </a:r>
            <a:r>
              <a:rPr lang="de-DE" sz="2000" dirty="0" err="1">
                <a:latin typeface="Arial" charset="0"/>
                <a:cs typeface="Arial" charset="0"/>
              </a:rPr>
              <a:t>tubulointerstitielle</a:t>
            </a:r>
            <a:r>
              <a:rPr lang="de-DE" sz="2000" dirty="0">
                <a:latin typeface="Arial" charset="0"/>
                <a:cs typeface="Arial" charset="0"/>
              </a:rPr>
              <a:t> Nephritis</a:t>
            </a: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152400" y="1295400"/>
            <a:ext cx="9982200" cy="579438"/>
          </a:xfrm>
          <a:prstGeom prst="rect">
            <a:avLst/>
          </a:prstGeom>
          <a:noFill/>
          <a:ln w="9525">
            <a:noFill/>
            <a:miter lim="800000"/>
            <a:headEnd/>
            <a:tailEnd/>
          </a:ln>
        </p:spPr>
        <p:txBody>
          <a:bodyPr>
            <a:spAutoFit/>
          </a:bodyPr>
          <a:lstStyle/>
          <a:p>
            <a:pPr algn="l" eaLnBrk="1" hangingPunct="1"/>
            <a:r>
              <a:rPr lang="de-DE" sz="3200" b="1">
                <a:solidFill>
                  <a:srgbClr val="6EA46E"/>
                </a:solidFill>
                <a:latin typeface="Arial" charset="0"/>
              </a:rPr>
              <a:t>Metabolisch Elektrolyte     Volumen Hämodynamik</a:t>
            </a:r>
          </a:p>
        </p:txBody>
      </p:sp>
      <p:sp>
        <p:nvSpPr>
          <p:cNvPr id="24579" name="Rectangle 7"/>
          <p:cNvSpPr>
            <a:spLocks noGrp="1" noChangeArrowheads="1"/>
          </p:cNvSpPr>
          <p:nvPr>
            <p:ph type="title" idx="4294967295"/>
          </p:nvPr>
        </p:nvSpPr>
        <p:spPr>
          <a:xfrm>
            <a:off x="-24061" y="-99392"/>
            <a:ext cx="9344025" cy="1143000"/>
          </a:xfrm>
          <a:noFill/>
        </p:spPr>
        <p:txBody>
          <a:bodyPr/>
          <a:lstStyle/>
          <a:p>
            <a:pPr algn="l"/>
            <a:r>
              <a:rPr lang="de-DE" sz="3600" b="1" dirty="0" smtClean="0">
                <a:solidFill>
                  <a:srgbClr val="990000"/>
                </a:solidFill>
                <a:latin typeface="Arial" pitchFamily="34" charset="0"/>
                <a:cs typeface="Arial" pitchFamily="34" charset="0"/>
              </a:rPr>
              <a:t>Progression der Niereninsuffizienz</a:t>
            </a:r>
          </a:p>
        </p:txBody>
      </p:sp>
      <p:sp>
        <p:nvSpPr>
          <p:cNvPr id="24580" name="Text Box 8"/>
          <p:cNvSpPr txBox="1">
            <a:spLocks noChangeArrowheads="1"/>
          </p:cNvSpPr>
          <p:nvPr/>
        </p:nvSpPr>
        <p:spPr bwMode="auto">
          <a:xfrm>
            <a:off x="381000" y="2413000"/>
            <a:ext cx="4267200" cy="3013075"/>
          </a:xfrm>
          <a:prstGeom prst="rect">
            <a:avLst/>
          </a:prstGeom>
          <a:noFill/>
          <a:ln w="9525">
            <a:noFill/>
            <a:miter lim="800000"/>
            <a:headEnd/>
            <a:tailEnd/>
          </a:ln>
        </p:spPr>
        <p:txBody>
          <a:bodyPr>
            <a:spAutoFit/>
          </a:bodyPr>
          <a:lstStyle/>
          <a:p>
            <a:pPr marL="673100" indent="-673100" algn="r" eaLnBrk="1" hangingPunct="1">
              <a:buClr>
                <a:schemeClr val="bg2"/>
              </a:buClr>
              <a:buFont typeface="Calibri" pitchFamily="34" charset="0"/>
              <a:buNone/>
            </a:pPr>
            <a:r>
              <a:rPr lang="de-DE" sz="2400">
                <a:solidFill>
                  <a:schemeClr val="tx2"/>
                </a:solidFill>
                <a:latin typeface="Arial" charset="0"/>
              </a:rPr>
              <a:t>Vigilanzstörung</a:t>
            </a:r>
          </a:p>
          <a:p>
            <a:pPr marL="673100" indent="-673100" algn="r" eaLnBrk="1" hangingPunct="1">
              <a:buClr>
                <a:schemeClr val="bg2"/>
              </a:buClr>
              <a:buFont typeface="Calibri" pitchFamily="34" charset="0"/>
              <a:buNone/>
            </a:pPr>
            <a:r>
              <a:rPr lang="de-DE" sz="2400">
                <a:solidFill>
                  <a:schemeClr val="tx2"/>
                </a:solidFill>
                <a:latin typeface="Arial" charset="0"/>
              </a:rPr>
              <a:t>Sehstörung</a:t>
            </a:r>
          </a:p>
          <a:p>
            <a:pPr marL="673100" indent="-673100" algn="r" eaLnBrk="1" hangingPunct="1">
              <a:buClr>
                <a:schemeClr val="bg2"/>
              </a:buClr>
              <a:buFont typeface="Calibri" pitchFamily="34" charset="0"/>
              <a:buNone/>
            </a:pPr>
            <a:r>
              <a:rPr lang="de-DE" sz="2400">
                <a:solidFill>
                  <a:schemeClr val="tx2"/>
                </a:solidFill>
                <a:latin typeface="Arial" charset="0"/>
              </a:rPr>
              <a:t>Appetit </a:t>
            </a:r>
            <a:r>
              <a:rPr lang="de-DE" sz="2400">
                <a:solidFill>
                  <a:schemeClr val="tx2"/>
                </a:solidFill>
                <a:latin typeface="Arial" charset="0"/>
                <a:sym typeface="Symbol" pitchFamily="18" charset="2"/>
              </a:rPr>
              <a:t></a:t>
            </a:r>
            <a:r>
              <a:rPr lang="de-DE" sz="2400">
                <a:solidFill>
                  <a:schemeClr val="tx2"/>
                </a:solidFill>
                <a:latin typeface="Arial" charset="0"/>
              </a:rPr>
              <a:t>, Übelkeit, Erbrechen</a:t>
            </a:r>
          </a:p>
          <a:p>
            <a:pPr marL="673100" indent="-673100" algn="r" eaLnBrk="1" hangingPunct="1">
              <a:buClr>
                <a:schemeClr val="bg2"/>
              </a:buClr>
              <a:buFont typeface="Calibri" pitchFamily="34" charset="0"/>
              <a:buNone/>
            </a:pPr>
            <a:r>
              <a:rPr lang="de-DE" sz="2400">
                <a:solidFill>
                  <a:schemeClr val="tx2"/>
                </a:solidFill>
                <a:latin typeface="Arial" charset="0"/>
              </a:rPr>
              <a:t>Hautjucken</a:t>
            </a:r>
          </a:p>
          <a:p>
            <a:pPr marL="673100" indent="-673100" algn="r" eaLnBrk="1" hangingPunct="1">
              <a:buClr>
                <a:schemeClr val="bg2"/>
              </a:buClr>
              <a:buFont typeface="Calibri" pitchFamily="34" charset="0"/>
              <a:buNone/>
            </a:pPr>
            <a:r>
              <a:rPr lang="de-DE" sz="2400">
                <a:solidFill>
                  <a:schemeClr val="tx2"/>
                </a:solidFill>
                <a:latin typeface="Arial" charset="0"/>
              </a:rPr>
              <a:t>Krämpfe, Koma</a:t>
            </a:r>
          </a:p>
          <a:p>
            <a:pPr marL="673100" indent="-673100" algn="r" eaLnBrk="1" hangingPunct="1">
              <a:buClr>
                <a:schemeClr val="bg2"/>
              </a:buClr>
              <a:buFont typeface="Calibri" pitchFamily="34" charset="0"/>
              <a:buNone/>
            </a:pPr>
            <a:r>
              <a:rPr lang="de-DE" sz="2400">
                <a:solidFill>
                  <a:schemeClr val="tx2"/>
                </a:solidFill>
                <a:latin typeface="Arial" charset="0"/>
              </a:rPr>
              <a:t>Sensible Störungen</a:t>
            </a:r>
          </a:p>
          <a:p>
            <a:pPr marL="673100" indent="-673100" algn="r" eaLnBrk="1" hangingPunct="1">
              <a:buClr>
                <a:schemeClr val="bg2"/>
              </a:buClr>
              <a:buFont typeface="Calibri" pitchFamily="34" charset="0"/>
              <a:buNone/>
            </a:pPr>
            <a:r>
              <a:rPr lang="de-DE" sz="2400">
                <a:solidFill>
                  <a:schemeClr val="tx2"/>
                </a:solidFill>
                <a:latin typeface="Arial" charset="0"/>
              </a:rPr>
              <a:t>Muskelzucken</a:t>
            </a:r>
          </a:p>
          <a:p>
            <a:pPr marL="673100" indent="-673100" algn="r" eaLnBrk="1" hangingPunct="1">
              <a:buClr>
                <a:schemeClr val="bg2"/>
              </a:buClr>
              <a:buFont typeface="Calibri" pitchFamily="34" charset="0"/>
              <a:buNone/>
            </a:pPr>
            <a:r>
              <a:rPr lang="de-DE" sz="2400">
                <a:solidFill>
                  <a:schemeClr val="tx2"/>
                </a:solidFill>
                <a:latin typeface="Arial" charset="0"/>
              </a:rPr>
              <a:t>Motorische Störungen</a:t>
            </a:r>
          </a:p>
        </p:txBody>
      </p:sp>
      <p:sp>
        <p:nvSpPr>
          <p:cNvPr id="24581" name="Text Box 9"/>
          <p:cNvSpPr txBox="1">
            <a:spLocks noChangeArrowheads="1"/>
          </p:cNvSpPr>
          <p:nvPr/>
        </p:nvSpPr>
        <p:spPr bwMode="auto">
          <a:xfrm>
            <a:off x="5791200" y="2962275"/>
            <a:ext cx="4086225" cy="2308324"/>
          </a:xfrm>
          <a:prstGeom prst="rect">
            <a:avLst/>
          </a:prstGeom>
          <a:noFill/>
          <a:ln w="9525">
            <a:noFill/>
            <a:miter lim="800000"/>
            <a:headEnd/>
            <a:tailEnd/>
          </a:ln>
        </p:spPr>
        <p:txBody>
          <a:bodyPr>
            <a:spAutoFit/>
          </a:bodyPr>
          <a:lstStyle/>
          <a:p>
            <a:pPr marL="673100" indent="-673100" algn="l" eaLnBrk="1" hangingPunct="1">
              <a:buClr>
                <a:schemeClr val="bg2"/>
              </a:buClr>
              <a:buFont typeface="Calibri" pitchFamily="34" charset="0"/>
              <a:buNone/>
            </a:pPr>
            <a:endParaRPr lang="de-DE" sz="2400" dirty="0">
              <a:solidFill>
                <a:schemeClr val="tx2"/>
              </a:solidFill>
              <a:latin typeface="Arial" charset="0"/>
            </a:endParaRPr>
          </a:p>
          <a:p>
            <a:pPr marL="673100" indent="-673100" algn="l" eaLnBrk="1" hangingPunct="1">
              <a:buClr>
                <a:schemeClr val="bg2"/>
              </a:buClr>
              <a:buFont typeface="Calibri" pitchFamily="34" charset="0"/>
              <a:buNone/>
            </a:pPr>
            <a:r>
              <a:rPr lang="de-DE" sz="2400" dirty="0">
                <a:solidFill>
                  <a:schemeClr val="tx2"/>
                </a:solidFill>
                <a:latin typeface="Arial" charset="0"/>
              </a:rPr>
              <a:t>Pulmonale Überwässerung</a:t>
            </a:r>
          </a:p>
          <a:p>
            <a:pPr marL="673100" indent="-673100" algn="l" eaLnBrk="1" hangingPunct="1">
              <a:buClr>
                <a:schemeClr val="bg2"/>
              </a:buClr>
              <a:buFont typeface="Calibri" pitchFamily="34" charset="0"/>
              <a:buNone/>
            </a:pPr>
            <a:r>
              <a:rPr lang="de-DE" sz="2400" dirty="0">
                <a:solidFill>
                  <a:schemeClr val="tx2"/>
                </a:solidFill>
                <a:latin typeface="Arial" charset="0"/>
              </a:rPr>
              <a:t>(</a:t>
            </a:r>
            <a:r>
              <a:rPr lang="de-DE" sz="1800" dirty="0">
                <a:solidFill>
                  <a:schemeClr val="tx2"/>
                </a:solidFill>
                <a:latin typeface="Arial" charset="0"/>
                <a:hlinkClick r:id="rId2" action="ppaction://hlinksldjump"/>
              </a:rPr>
              <a:t>Lungenödem</a:t>
            </a:r>
            <a:r>
              <a:rPr lang="de-DE" sz="1800" dirty="0">
                <a:solidFill>
                  <a:schemeClr val="tx2"/>
                </a:solidFill>
                <a:latin typeface="Arial" charset="0"/>
              </a:rPr>
              <a:t>)</a:t>
            </a:r>
          </a:p>
          <a:p>
            <a:pPr marL="673100" indent="-673100" algn="l" eaLnBrk="1" hangingPunct="1">
              <a:buClr>
                <a:schemeClr val="bg2"/>
              </a:buClr>
              <a:buFont typeface="Calibri" pitchFamily="34" charset="0"/>
              <a:buNone/>
            </a:pPr>
            <a:r>
              <a:rPr lang="de-DE" sz="2400" dirty="0" err="1">
                <a:solidFill>
                  <a:schemeClr val="tx2"/>
                </a:solidFill>
                <a:latin typeface="Arial" charset="0"/>
              </a:rPr>
              <a:t>Hypertensive</a:t>
            </a:r>
            <a:r>
              <a:rPr lang="de-DE" sz="2400" dirty="0">
                <a:solidFill>
                  <a:schemeClr val="tx2"/>
                </a:solidFill>
                <a:latin typeface="Arial" charset="0"/>
              </a:rPr>
              <a:t> Krise</a:t>
            </a:r>
          </a:p>
          <a:p>
            <a:pPr marL="673100" indent="-673100" algn="l" eaLnBrk="1" hangingPunct="1">
              <a:buClr>
                <a:schemeClr val="bg2"/>
              </a:buClr>
              <a:buFont typeface="Calibri" pitchFamily="34" charset="0"/>
              <a:buNone/>
            </a:pPr>
            <a:r>
              <a:rPr lang="de-DE" sz="2400" dirty="0">
                <a:solidFill>
                  <a:schemeClr val="tx2"/>
                </a:solidFill>
                <a:latin typeface="Arial" charset="0"/>
              </a:rPr>
              <a:t>Linksherzversagen</a:t>
            </a:r>
          </a:p>
          <a:p>
            <a:pPr marL="673100" indent="-673100" algn="l" eaLnBrk="1" hangingPunct="1">
              <a:buClr>
                <a:schemeClr val="bg2"/>
              </a:buClr>
              <a:buFont typeface="Calibri" pitchFamily="34" charset="0"/>
              <a:buNone/>
            </a:pPr>
            <a:r>
              <a:rPr lang="de-DE" sz="2400" dirty="0">
                <a:solidFill>
                  <a:schemeClr val="tx2"/>
                </a:solidFill>
                <a:latin typeface="Arial" charset="0"/>
              </a:rPr>
              <a:t>(</a:t>
            </a:r>
            <a:r>
              <a:rPr lang="de-DE" sz="1800" dirty="0" err="1">
                <a:solidFill>
                  <a:schemeClr val="tx2"/>
                </a:solidFill>
                <a:latin typeface="Arial" charset="0"/>
                <a:hlinkClick r:id="rId3" action="ppaction://hlinkfile"/>
              </a:rPr>
              <a:t>Perikardreiben</a:t>
            </a:r>
            <a:r>
              <a:rPr lang="de-DE" sz="1800" dirty="0">
                <a:solidFill>
                  <a:schemeClr val="tx2"/>
                </a:solidFill>
                <a:latin typeface="Arial" charset="0"/>
              </a:rPr>
              <a:t>)</a:t>
            </a:r>
          </a:p>
        </p:txBody>
      </p:sp>
      <p:sp>
        <p:nvSpPr>
          <p:cNvPr id="24582" name="Rectangle 11"/>
          <p:cNvSpPr>
            <a:spLocks noChangeArrowheads="1"/>
          </p:cNvSpPr>
          <p:nvPr/>
        </p:nvSpPr>
        <p:spPr bwMode="auto">
          <a:xfrm>
            <a:off x="1390650" y="5915025"/>
            <a:ext cx="5408613" cy="466725"/>
          </a:xfrm>
          <a:prstGeom prst="rect">
            <a:avLst/>
          </a:prstGeom>
          <a:solidFill>
            <a:srgbClr val="6EA46E"/>
          </a:solidFill>
          <a:ln w="9525">
            <a:solidFill>
              <a:srgbClr val="6EA46E"/>
            </a:solidFill>
            <a:miter lim="800000"/>
            <a:headEnd/>
            <a:tailEnd/>
          </a:ln>
        </p:spPr>
        <p:txBody>
          <a:bodyPr wrap="none">
            <a:spAutoFit/>
          </a:bodyPr>
          <a:lstStyle/>
          <a:p>
            <a:pPr algn="l" eaLnBrk="1" hangingPunct="1"/>
            <a:r>
              <a:rPr lang="de-DE" sz="2400" b="1">
                <a:solidFill>
                  <a:schemeClr val="bg1"/>
                </a:solidFill>
                <a:latin typeface="Arial" charset="0"/>
              </a:rPr>
              <a:t>Akut oder chronisch dekompensiert</a:t>
            </a:r>
          </a:p>
        </p:txBody>
      </p:sp>
      <p:sp>
        <p:nvSpPr>
          <p:cNvPr id="24583" name="AutoShape 13"/>
          <p:cNvSpPr>
            <a:spLocks noChangeArrowheads="1"/>
          </p:cNvSpPr>
          <p:nvPr/>
        </p:nvSpPr>
        <p:spPr bwMode="auto">
          <a:xfrm rot="5400000">
            <a:off x="3448050" y="3890963"/>
            <a:ext cx="3502025" cy="546100"/>
          </a:xfrm>
          <a:custGeom>
            <a:avLst/>
            <a:gdLst>
              <a:gd name="T0" fmla="*/ 2914139 w 21600"/>
              <a:gd name="T1" fmla="*/ 0 h 21600"/>
              <a:gd name="T2" fmla="*/ 0 w 21600"/>
              <a:gd name="T3" fmla="*/ 273050 h 21600"/>
              <a:gd name="T4" fmla="*/ 2914139 w 21600"/>
              <a:gd name="T5" fmla="*/ 546100 h 21600"/>
              <a:gd name="T6" fmla="*/ 3502025 w 21600"/>
              <a:gd name="T7" fmla="*/ 273050 h 21600"/>
              <a:gd name="T8" fmla="*/ 17694720 60000 65536"/>
              <a:gd name="T9" fmla="*/ 11796480 60000 65536"/>
              <a:gd name="T10" fmla="*/ 5898240 60000 65536"/>
              <a:gd name="T11" fmla="*/ 0 60000 65536"/>
              <a:gd name="T12" fmla="*/ 3375 w 21600"/>
              <a:gd name="T13" fmla="*/ 0 h 21600"/>
              <a:gd name="T14" fmla="*/ 17974 w 21600"/>
              <a:gd name="T15" fmla="*/ 21600 h 21600"/>
            </a:gdLst>
            <a:ahLst/>
            <a:cxnLst>
              <a:cxn ang="T8">
                <a:pos x="T0" y="T1"/>
              </a:cxn>
              <a:cxn ang="T9">
                <a:pos x="T2" y="T3"/>
              </a:cxn>
              <a:cxn ang="T10">
                <a:pos x="T4" y="T5"/>
              </a:cxn>
              <a:cxn ang="T11">
                <a:pos x="T6" y="T7"/>
              </a:cxn>
            </a:cxnLst>
            <a:rect l="T12" t="T13" r="T14" b="T15"/>
            <a:pathLst>
              <a:path w="21600" h="21600">
                <a:moveTo>
                  <a:pt x="17974" y="0"/>
                </a:moveTo>
                <a:lnTo>
                  <a:pt x="17974" y="0"/>
                </a:lnTo>
                <a:lnTo>
                  <a:pt x="3375" y="0"/>
                </a:lnTo>
                <a:lnTo>
                  <a:pt x="3375" y="21600"/>
                </a:lnTo>
                <a:lnTo>
                  <a:pt x="17974" y="21600"/>
                </a:lnTo>
                <a:lnTo>
                  <a:pt x="21600" y="10800"/>
                </a:lnTo>
                <a:close/>
              </a:path>
              <a:path w="21600" h="21600">
                <a:moveTo>
                  <a:pt x="1350" y="0"/>
                </a:moveTo>
                <a:lnTo>
                  <a:pt x="1350" y="21600"/>
                </a:lnTo>
                <a:lnTo>
                  <a:pt x="2700" y="21600"/>
                </a:lnTo>
                <a:lnTo>
                  <a:pt x="2700" y="0"/>
                </a:lnTo>
                <a:close/>
              </a:path>
              <a:path w="21600" h="21600">
                <a:moveTo>
                  <a:pt x="0" y="0"/>
                </a:moveTo>
                <a:lnTo>
                  <a:pt x="0" y="21600"/>
                </a:lnTo>
                <a:lnTo>
                  <a:pt x="675" y="21600"/>
                </a:lnTo>
                <a:lnTo>
                  <a:pt x="675" y="0"/>
                </a:lnTo>
                <a:close/>
              </a:path>
            </a:pathLst>
          </a:custGeom>
          <a:solidFill>
            <a:srgbClr val="6EA46E"/>
          </a:solidFill>
          <a:ln w="7938">
            <a:noFill/>
            <a:miter lim="800000"/>
            <a:headEnd/>
            <a:tailEnd/>
          </a:ln>
        </p:spPr>
        <p:txBody>
          <a:bodyPr wrap="none" anchor="ctr"/>
          <a:lstStyle/>
          <a:p>
            <a:endParaRPr lang="de-DE"/>
          </a:p>
        </p:txBody>
      </p:sp>
      <p:sp>
        <p:nvSpPr>
          <p:cNvPr id="24584" name="Rectangle 14"/>
          <p:cNvSpPr>
            <a:spLocks noChangeArrowheads="1"/>
          </p:cNvSpPr>
          <p:nvPr/>
        </p:nvSpPr>
        <p:spPr bwMode="auto">
          <a:xfrm rot="-5400000">
            <a:off x="4572000" y="3810000"/>
            <a:ext cx="1219200" cy="457200"/>
          </a:xfrm>
          <a:prstGeom prst="rect">
            <a:avLst/>
          </a:prstGeom>
          <a:noFill/>
          <a:ln w="9525">
            <a:noFill/>
            <a:miter lim="800000"/>
            <a:headEnd/>
            <a:tailEnd/>
          </a:ln>
        </p:spPr>
        <p:txBody>
          <a:bodyPr wrap="none">
            <a:spAutoFit/>
          </a:bodyPr>
          <a:lstStyle/>
          <a:p>
            <a:pPr algn="l" eaLnBrk="1" hangingPunct="1"/>
            <a:r>
              <a:rPr lang="de-DE" sz="2400" b="1">
                <a:solidFill>
                  <a:schemeClr val="bg1"/>
                </a:solidFill>
                <a:latin typeface="Arial" charset="0"/>
              </a:rPr>
              <a:t>Urämie</a:t>
            </a:r>
          </a:p>
        </p:txBody>
      </p:sp>
      <p:sp>
        <p:nvSpPr>
          <p:cNvPr id="24585" name="Line 18"/>
          <p:cNvSpPr>
            <a:spLocks noChangeShapeType="1"/>
          </p:cNvSpPr>
          <p:nvPr/>
        </p:nvSpPr>
        <p:spPr bwMode="auto">
          <a:xfrm flipV="1">
            <a:off x="3581400" y="1836738"/>
            <a:ext cx="0" cy="296862"/>
          </a:xfrm>
          <a:prstGeom prst="line">
            <a:avLst/>
          </a:prstGeom>
          <a:noFill/>
          <a:ln w="38100">
            <a:solidFill>
              <a:srgbClr val="6EA46E"/>
            </a:solidFill>
            <a:round/>
            <a:headEnd/>
            <a:tailEnd/>
          </a:ln>
        </p:spPr>
        <p:txBody>
          <a:bodyPr/>
          <a:lstStyle/>
          <a:p>
            <a:endParaRPr lang="de-DE"/>
          </a:p>
        </p:txBody>
      </p:sp>
      <p:sp>
        <p:nvSpPr>
          <p:cNvPr id="24586" name="Line 20"/>
          <p:cNvSpPr>
            <a:spLocks noChangeShapeType="1"/>
          </p:cNvSpPr>
          <p:nvPr/>
        </p:nvSpPr>
        <p:spPr bwMode="auto">
          <a:xfrm flipH="1">
            <a:off x="4586288" y="2679700"/>
            <a:ext cx="366712" cy="0"/>
          </a:xfrm>
          <a:prstGeom prst="line">
            <a:avLst/>
          </a:prstGeom>
          <a:noFill/>
          <a:ln w="57150">
            <a:solidFill>
              <a:srgbClr val="6EA46E"/>
            </a:solidFill>
            <a:round/>
            <a:headEnd/>
            <a:tailEnd type="triangle" w="med" len="med"/>
          </a:ln>
        </p:spPr>
        <p:txBody>
          <a:bodyPr/>
          <a:lstStyle/>
          <a:p>
            <a:endParaRPr lang="de-DE"/>
          </a:p>
        </p:txBody>
      </p:sp>
      <p:sp>
        <p:nvSpPr>
          <p:cNvPr id="24587" name="Line 21"/>
          <p:cNvSpPr>
            <a:spLocks noChangeShapeType="1"/>
          </p:cNvSpPr>
          <p:nvPr/>
        </p:nvSpPr>
        <p:spPr bwMode="auto">
          <a:xfrm flipH="1">
            <a:off x="4572000" y="2984500"/>
            <a:ext cx="366713" cy="0"/>
          </a:xfrm>
          <a:prstGeom prst="line">
            <a:avLst/>
          </a:prstGeom>
          <a:noFill/>
          <a:ln w="57150">
            <a:solidFill>
              <a:srgbClr val="6EA46E"/>
            </a:solidFill>
            <a:round/>
            <a:headEnd/>
            <a:tailEnd type="triangle" w="med" len="med"/>
          </a:ln>
        </p:spPr>
        <p:txBody>
          <a:bodyPr/>
          <a:lstStyle/>
          <a:p>
            <a:endParaRPr lang="de-DE"/>
          </a:p>
        </p:txBody>
      </p:sp>
      <p:sp>
        <p:nvSpPr>
          <p:cNvPr id="24588" name="Line 22"/>
          <p:cNvSpPr>
            <a:spLocks noChangeShapeType="1"/>
          </p:cNvSpPr>
          <p:nvPr/>
        </p:nvSpPr>
        <p:spPr bwMode="auto">
          <a:xfrm flipH="1">
            <a:off x="4572000" y="3352800"/>
            <a:ext cx="366713" cy="0"/>
          </a:xfrm>
          <a:prstGeom prst="line">
            <a:avLst/>
          </a:prstGeom>
          <a:noFill/>
          <a:ln w="57150">
            <a:solidFill>
              <a:srgbClr val="6EA46E"/>
            </a:solidFill>
            <a:round/>
            <a:headEnd/>
            <a:tailEnd type="triangle" w="med" len="med"/>
          </a:ln>
        </p:spPr>
        <p:txBody>
          <a:bodyPr/>
          <a:lstStyle/>
          <a:p>
            <a:endParaRPr lang="de-DE"/>
          </a:p>
        </p:txBody>
      </p:sp>
      <p:sp>
        <p:nvSpPr>
          <p:cNvPr id="24589" name="Line 23"/>
          <p:cNvSpPr>
            <a:spLocks noChangeShapeType="1"/>
          </p:cNvSpPr>
          <p:nvPr/>
        </p:nvSpPr>
        <p:spPr bwMode="auto">
          <a:xfrm flipH="1">
            <a:off x="4572000" y="3733800"/>
            <a:ext cx="366713" cy="0"/>
          </a:xfrm>
          <a:prstGeom prst="line">
            <a:avLst/>
          </a:prstGeom>
          <a:noFill/>
          <a:ln w="57150">
            <a:solidFill>
              <a:srgbClr val="6EA46E"/>
            </a:solidFill>
            <a:round/>
            <a:headEnd/>
            <a:tailEnd type="triangle" w="med" len="med"/>
          </a:ln>
        </p:spPr>
        <p:txBody>
          <a:bodyPr/>
          <a:lstStyle/>
          <a:p>
            <a:endParaRPr lang="de-DE"/>
          </a:p>
        </p:txBody>
      </p:sp>
      <p:sp>
        <p:nvSpPr>
          <p:cNvPr id="24590" name="Line 24"/>
          <p:cNvSpPr>
            <a:spLocks noChangeShapeType="1"/>
          </p:cNvSpPr>
          <p:nvPr/>
        </p:nvSpPr>
        <p:spPr bwMode="auto">
          <a:xfrm flipH="1">
            <a:off x="4572000" y="4114800"/>
            <a:ext cx="366713" cy="0"/>
          </a:xfrm>
          <a:prstGeom prst="line">
            <a:avLst/>
          </a:prstGeom>
          <a:noFill/>
          <a:ln w="57150">
            <a:solidFill>
              <a:srgbClr val="6EA46E"/>
            </a:solidFill>
            <a:round/>
            <a:headEnd/>
            <a:tailEnd type="triangle" w="med" len="med"/>
          </a:ln>
        </p:spPr>
        <p:txBody>
          <a:bodyPr/>
          <a:lstStyle/>
          <a:p>
            <a:endParaRPr lang="de-DE"/>
          </a:p>
        </p:txBody>
      </p:sp>
      <p:sp>
        <p:nvSpPr>
          <p:cNvPr id="24591" name="Line 25"/>
          <p:cNvSpPr>
            <a:spLocks noChangeShapeType="1"/>
          </p:cNvSpPr>
          <p:nvPr/>
        </p:nvSpPr>
        <p:spPr bwMode="auto">
          <a:xfrm flipH="1">
            <a:off x="4572000" y="4495800"/>
            <a:ext cx="366713" cy="0"/>
          </a:xfrm>
          <a:prstGeom prst="line">
            <a:avLst/>
          </a:prstGeom>
          <a:noFill/>
          <a:ln w="57150">
            <a:solidFill>
              <a:srgbClr val="6EA46E"/>
            </a:solidFill>
            <a:round/>
            <a:headEnd/>
            <a:tailEnd type="triangle" w="med" len="med"/>
          </a:ln>
        </p:spPr>
        <p:txBody>
          <a:bodyPr/>
          <a:lstStyle/>
          <a:p>
            <a:endParaRPr lang="de-DE"/>
          </a:p>
        </p:txBody>
      </p:sp>
      <p:sp>
        <p:nvSpPr>
          <p:cNvPr id="24592" name="Line 26"/>
          <p:cNvSpPr>
            <a:spLocks noChangeShapeType="1"/>
          </p:cNvSpPr>
          <p:nvPr/>
        </p:nvSpPr>
        <p:spPr bwMode="auto">
          <a:xfrm flipH="1">
            <a:off x="4572000" y="4800600"/>
            <a:ext cx="366713" cy="0"/>
          </a:xfrm>
          <a:prstGeom prst="line">
            <a:avLst/>
          </a:prstGeom>
          <a:noFill/>
          <a:ln w="57150">
            <a:solidFill>
              <a:srgbClr val="6EA46E"/>
            </a:solidFill>
            <a:round/>
            <a:headEnd/>
            <a:tailEnd type="triangle" w="med" len="med"/>
          </a:ln>
        </p:spPr>
        <p:txBody>
          <a:bodyPr/>
          <a:lstStyle/>
          <a:p>
            <a:endParaRPr lang="de-DE"/>
          </a:p>
        </p:txBody>
      </p:sp>
      <p:sp>
        <p:nvSpPr>
          <p:cNvPr id="24593" name="Line 27"/>
          <p:cNvSpPr>
            <a:spLocks noChangeShapeType="1"/>
          </p:cNvSpPr>
          <p:nvPr/>
        </p:nvSpPr>
        <p:spPr bwMode="auto">
          <a:xfrm flipH="1">
            <a:off x="4572000" y="5181600"/>
            <a:ext cx="366713" cy="0"/>
          </a:xfrm>
          <a:prstGeom prst="line">
            <a:avLst/>
          </a:prstGeom>
          <a:noFill/>
          <a:ln w="57150">
            <a:solidFill>
              <a:srgbClr val="6EA46E"/>
            </a:solidFill>
            <a:round/>
            <a:headEnd/>
            <a:tailEnd type="triangle" w="med" len="med"/>
          </a:ln>
        </p:spPr>
        <p:txBody>
          <a:bodyPr/>
          <a:lstStyle/>
          <a:p>
            <a:endParaRPr lang="de-DE"/>
          </a:p>
        </p:txBody>
      </p:sp>
      <p:sp>
        <p:nvSpPr>
          <p:cNvPr id="24594" name="Line 30"/>
          <p:cNvSpPr>
            <a:spLocks noChangeShapeType="1"/>
          </p:cNvSpPr>
          <p:nvPr/>
        </p:nvSpPr>
        <p:spPr bwMode="auto">
          <a:xfrm>
            <a:off x="5461000" y="3556000"/>
            <a:ext cx="366713" cy="0"/>
          </a:xfrm>
          <a:prstGeom prst="line">
            <a:avLst/>
          </a:prstGeom>
          <a:noFill/>
          <a:ln w="57150">
            <a:solidFill>
              <a:srgbClr val="6EA46E"/>
            </a:solidFill>
            <a:round/>
            <a:headEnd/>
            <a:tailEnd type="triangle" w="med" len="med"/>
          </a:ln>
        </p:spPr>
        <p:txBody>
          <a:bodyPr/>
          <a:lstStyle/>
          <a:p>
            <a:endParaRPr lang="de-DE"/>
          </a:p>
        </p:txBody>
      </p:sp>
      <p:sp>
        <p:nvSpPr>
          <p:cNvPr id="24595" name="Line 32"/>
          <p:cNvSpPr>
            <a:spLocks noChangeShapeType="1"/>
          </p:cNvSpPr>
          <p:nvPr/>
        </p:nvSpPr>
        <p:spPr bwMode="auto">
          <a:xfrm>
            <a:off x="5461000" y="4318000"/>
            <a:ext cx="366713" cy="0"/>
          </a:xfrm>
          <a:prstGeom prst="line">
            <a:avLst/>
          </a:prstGeom>
          <a:noFill/>
          <a:ln w="57150">
            <a:solidFill>
              <a:srgbClr val="6EA46E"/>
            </a:solidFill>
            <a:round/>
            <a:headEnd/>
            <a:tailEnd type="triangle" w="med" len="med"/>
          </a:ln>
        </p:spPr>
        <p:txBody>
          <a:bodyPr/>
          <a:lstStyle/>
          <a:p>
            <a:endParaRPr lang="de-DE"/>
          </a:p>
        </p:txBody>
      </p:sp>
      <p:sp>
        <p:nvSpPr>
          <p:cNvPr id="24596" name="Line 33"/>
          <p:cNvSpPr>
            <a:spLocks noChangeShapeType="1"/>
          </p:cNvSpPr>
          <p:nvPr/>
        </p:nvSpPr>
        <p:spPr bwMode="auto">
          <a:xfrm>
            <a:off x="5461000" y="4699000"/>
            <a:ext cx="366713" cy="0"/>
          </a:xfrm>
          <a:prstGeom prst="line">
            <a:avLst/>
          </a:prstGeom>
          <a:noFill/>
          <a:ln w="57150">
            <a:solidFill>
              <a:srgbClr val="6EA46E"/>
            </a:solidFill>
            <a:round/>
            <a:headEnd/>
            <a:tailEnd type="triangle" w="med" len="med"/>
          </a:ln>
        </p:spPr>
        <p:txBody>
          <a:bodyPr/>
          <a:lstStyle/>
          <a:p>
            <a:endParaRPr lang="de-DE"/>
          </a:p>
        </p:txBody>
      </p:sp>
      <p:sp>
        <p:nvSpPr>
          <p:cNvPr id="24597" name="Line 36"/>
          <p:cNvSpPr>
            <a:spLocks noChangeShapeType="1"/>
          </p:cNvSpPr>
          <p:nvPr/>
        </p:nvSpPr>
        <p:spPr bwMode="auto">
          <a:xfrm>
            <a:off x="1257300" y="1874838"/>
            <a:ext cx="3148013" cy="334962"/>
          </a:xfrm>
          <a:prstGeom prst="line">
            <a:avLst/>
          </a:prstGeom>
          <a:noFill/>
          <a:ln w="38100">
            <a:solidFill>
              <a:srgbClr val="6EA46E"/>
            </a:solidFill>
            <a:round/>
            <a:headEnd/>
            <a:tailEnd type="triangle" w="med" len="med"/>
          </a:ln>
        </p:spPr>
        <p:txBody>
          <a:bodyPr/>
          <a:lstStyle/>
          <a:p>
            <a:endParaRPr lang="de-DE"/>
          </a:p>
        </p:txBody>
      </p:sp>
      <p:sp>
        <p:nvSpPr>
          <p:cNvPr id="24598" name="Line 44"/>
          <p:cNvSpPr>
            <a:spLocks noChangeShapeType="1"/>
          </p:cNvSpPr>
          <p:nvPr/>
        </p:nvSpPr>
        <p:spPr bwMode="auto">
          <a:xfrm flipH="1" flipV="1">
            <a:off x="6934200" y="1798638"/>
            <a:ext cx="0" cy="296862"/>
          </a:xfrm>
          <a:prstGeom prst="line">
            <a:avLst/>
          </a:prstGeom>
          <a:noFill/>
          <a:ln w="38100">
            <a:solidFill>
              <a:srgbClr val="6EA46E"/>
            </a:solidFill>
            <a:round/>
            <a:headEnd/>
            <a:tailEnd/>
          </a:ln>
        </p:spPr>
        <p:txBody>
          <a:bodyPr/>
          <a:lstStyle/>
          <a:p>
            <a:endParaRPr lang="de-DE"/>
          </a:p>
        </p:txBody>
      </p:sp>
      <p:sp>
        <p:nvSpPr>
          <p:cNvPr id="24599" name="Line 45"/>
          <p:cNvSpPr>
            <a:spLocks noChangeShapeType="1"/>
          </p:cNvSpPr>
          <p:nvPr/>
        </p:nvSpPr>
        <p:spPr bwMode="auto">
          <a:xfrm flipH="1">
            <a:off x="6072188" y="1866900"/>
            <a:ext cx="3148012" cy="334963"/>
          </a:xfrm>
          <a:prstGeom prst="line">
            <a:avLst/>
          </a:prstGeom>
          <a:noFill/>
          <a:ln w="38100">
            <a:solidFill>
              <a:srgbClr val="6EA46E"/>
            </a:solidFill>
            <a:round/>
            <a:headEnd/>
            <a:tailEnd type="triangle" w="med" len="med"/>
          </a:ln>
        </p:spPr>
        <p:txBody>
          <a:bodyPr/>
          <a:lstStyle/>
          <a:p>
            <a:endParaRPr lang="de-DE"/>
          </a:p>
        </p:txBody>
      </p:sp>
      <p:sp>
        <p:nvSpPr>
          <p:cNvPr id="24600" name="Line 46"/>
          <p:cNvSpPr>
            <a:spLocks noChangeShapeType="1"/>
          </p:cNvSpPr>
          <p:nvPr/>
        </p:nvSpPr>
        <p:spPr bwMode="auto">
          <a:xfrm flipH="1">
            <a:off x="4572000" y="5562600"/>
            <a:ext cx="533400" cy="0"/>
          </a:xfrm>
          <a:prstGeom prst="line">
            <a:avLst/>
          </a:prstGeom>
          <a:noFill/>
          <a:ln w="57150">
            <a:solidFill>
              <a:srgbClr val="6EA46E"/>
            </a:solidFill>
            <a:round/>
            <a:headEnd/>
            <a:tailEnd type="triangle" w="med" len="med"/>
          </a:ln>
        </p:spPr>
        <p:txBody>
          <a:bodyPr/>
          <a:lstStyle/>
          <a:p>
            <a:endParaRPr lang="de-DE"/>
          </a:p>
        </p:txBody>
      </p:sp>
      <p:sp>
        <p:nvSpPr>
          <p:cNvPr id="24601" name="Rectangle 47"/>
          <p:cNvSpPr>
            <a:spLocks noChangeArrowheads="1"/>
          </p:cNvSpPr>
          <p:nvPr/>
        </p:nvSpPr>
        <p:spPr bwMode="auto">
          <a:xfrm>
            <a:off x="1208088" y="5426075"/>
            <a:ext cx="3440112" cy="457200"/>
          </a:xfrm>
          <a:prstGeom prst="rect">
            <a:avLst/>
          </a:prstGeom>
          <a:noFill/>
          <a:ln w="7938">
            <a:noFill/>
            <a:miter lim="800000"/>
            <a:headEnd/>
            <a:tailEnd/>
          </a:ln>
        </p:spPr>
        <p:txBody>
          <a:bodyPr wrap="none">
            <a:spAutoFit/>
          </a:bodyPr>
          <a:lstStyle/>
          <a:p>
            <a:r>
              <a:rPr lang="de-DE" sz="2400">
                <a:solidFill>
                  <a:schemeClr val="tx2"/>
                </a:solidFill>
                <a:latin typeface="Arial" charset="0"/>
                <a:hlinkClick r:id="rId4" action="ppaction://hlinksldjump"/>
              </a:rPr>
              <a:t>Herzrhythmusstörungen</a:t>
            </a:r>
            <a:endParaRPr lang="de-CH" sz="2400">
              <a:solidFill>
                <a:schemeClr val="tx2"/>
              </a:solidFill>
              <a:latin typeface="Arial" charset="0"/>
            </a:endParaRPr>
          </a:p>
        </p:txBody>
      </p:sp>
      <p:sp>
        <p:nvSpPr>
          <p:cNvPr id="24602" name="Rectangle 10"/>
          <p:cNvSpPr>
            <a:spLocks noChangeArrowheads="1"/>
          </p:cNvSpPr>
          <p:nvPr/>
        </p:nvSpPr>
        <p:spPr bwMode="auto">
          <a:xfrm>
            <a:off x="3422650" y="1981200"/>
            <a:ext cx="3665538" cy="466725"/>
          </a:xfrm>
          <a:prstGeom prst="rect">
            <a:avLst/>
          </a:prstGeom>
          <a:solidFill>
            <a:srgbClr val="6EA46E"/>
          </a:solidFill>
          <a:ln w="9525">
            <a:solidFill>
              <a:srgbClr val="6EA46E"/>
            </a:solidFill>
            <a:miter lim="800000"/>
            <a:headEnd/>
            <a:tailEnd/>
          </a:ln>
        </p:spPr>
        <p:txBody>
          <a:bodyPr wrap="none">
            <a:spAutoFit/>
          </a:bodyPr>
          <a:lstStyle/>
          <a:p>
            <a:pPr algn="l" eaLnBrk="1" hangingPunct="1"/>
            <a:r>
              <a:rPr lang="de-DE" sz="2400" b="1">
                <a:solidFill>
                  <a:schemeClr val="bg1"/>
                </a:solidFill>
                <a:latin typeface="Arial" charset="0"/>
              </a:rPr>
              <a:t>Chronisch-Kompensiert</a:t>
            </a: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ußzeilenplatzhalter 1"/>
          <p:cNvSpPr>
            <a:spLocks noGrp="1"/>
          </p:cNvSpPr>
          <p:nvPr>
            <p:ph type="ftr" sz="quarter" idx="10"/>
          </p:nvPr>
        </p:nvSpPr>
        <p:spPr>
          <a:noFill/>
        </p:spPr>
        <p:txBody>
          <a:bodyPr/>
          <a:lstStyle/>
          <a:p>
            <a:r>
              <a:rPr lang="de-DE">
                <a:latin typeface="Arial" charset="0"/>
              </a:rPr>
              <a:t>aus Schönweiß 1999: Dialysefibel</a:t>
            </a:r>
          </a:p>
        </p:txBody>
      </p:sp>
      <p:sp>
        <p:nvSpPr>
          <p:cNvPr id="26627" name="Rectangle 3"/>
          <p:cNvSpPr>
            <a:spLocks noGrp="1" noChangeArrowheads="1"/>
          </p:cNvSpPr>
          <p:nvPr>
            <p:ph type="title" idx="4294967295"/>
          </p:nvPr>
        </p:nvSpPr>
        <p:spPr>
          <a:xfrm>
            <a:off x="0" y="-26988"/>
            <a:ext cx="10287000" cy="1219201"/>
          </a:xfrm>
          <a:noFill/>
        </p:spPr>
        <p:txBody>
          <a:bodyPr/>
          <a:lstStyle/>
          <a:p>
            <a:pPr algn="l"/>
            <a:r>
              <a:rPr lang="de-DE" sz="3600" b="1" dirty="0" smtClean="0">
                <a:solidFill>
                  <a:srgbClr val="CC3300"/>
                </a:solidFill>
                <a:latin typeface="Arial" pitchFamily="34" charset="0"/>
                <a:cs typeface="Arial" pitchFamily="34" charset="0"/>
              </a:rPr>
              <a:t>Differentialtherapie der terminalen Niereninsuffizienz</a:t>
            </a:r>
          </a:p>
        </p:txBody>
      </p:sp>
      <p:pic>
        <p:nvPicPr>
          <p:cNvPr id="26628" name="Picture 4" descr="BauchPD"/>
          <p:cNvPicPr>
            <a:picLocks noChangeAspect="1" noChangeArrowheads="1"/>
          </p:cNvPicPr>
          <p:nvPr/>
        </p:nvPicPr>
        <p:blipFill>
          <a:blip r:embed="rId2" cstate="print"/>
          <a:srcRect l="16327" r="24489"/>
          <a:stretch>
            <a:fillRect/>
          </a:stretch>
        </p:blipFill>
        <p:spPr bwMode="auto">
          <a:xfrm>
            <a:off x="0" y="1219200"/>
            <a:ext cx="2771775" cy="3500438"/>
          </a:xfrm>
          <a:prstGeom prst="rect">
            <a:avLst/>
          </a:prstGeom>
          <a:noFill/>
          <a:ln w="9525">
            <a:noFill/>
            <a:miter lim="800000"/>
            <a:headEnd/>
            <a:tailEnd/>
          </a:ln>
        </p:spPr>
      </p:pic>
      <p:pic>
        <p:nvPicPr>
          <p:cNvPr id="26629" name="Picture 7" descr="Peritoneum"/>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2884488" y="1566863"/>
            <a:ext cx="2259012" cy="2438400"/>
          </a:xfrm>
          <a:prstGeom prst="rect">
            <a:avLst/>
          </a:prstGeom>
          <a:noFill/>
          <a:ln w="9525">
            <a:noFill/>
            <a:miter lim="800000"/>
            <a:headEnd/>
            <a:tailEnd/>
          </a:ln>
        </p:spPr>
      </p:pic>
      <p:sp>
        <p:nvSpPr>
          <p:cNvPr id="26630" name="Text Box 9"/>
          <p:cNvSpPr txBox="1">
            <a:spLocks noChangeArrowheads="1"/>
          </p:cNvSpPr>
          <p:nvPr/>
        </p:nvSpPr>
        <p:spPr bwMode="auto">
          <a:xfrm>
            <a:off x="-201613" y="2708275"/>
            <a:ext cx="3257551" cy="366713"/>
          </a:xfrm>
          <a:prstGeom prst="rect">
            <a:avLst/>
          </a:prstGeom>
          <a:noFill/>
          <a:ln w="12700" cap="sq">
            <a:noFill/>
            <a:miter lim="800000"/>
            <a:headEnd/>
            <a:tailEnd/>
          </a:ln>
        </p:spPr>
        <p:txBody>
          <a:bodyPr wrap="none">
            <a:spAutoFit/>
          </a:bodyPr>
          <a:lstStyle/>
          <a:p>
            <a:pPr marL="288925" indent="-288925" algn="l"/>
            <a:r>
              <a:rPr lang="de-DE" sz="1800">
                <a:solidFill>
                  <a:schemeClr val="tx2"/>
                </a:solidFill>
                <a:latin typeface="Arial" charset="0"/>
              </a:rPr>
              <a:t>Tenckhoff-</a:t>
            </a:r>
            <a:r>
              <a:rPr lang="de-DE" sz="1800" b="1">
                <a:solidFill>
                  <a:schemeClr val="tx2"/>
                </a:solidFill>
                <a:latin typeface="Arial" charset="0"/>
              </a:rPr>
              <a:t>Peritonealkatheter</a:t>
            </a:r>
          </a:p>
        </p:txBody>
      </p:sp>
      <p:sp>
        <p:nvSpPr>
          <p:cNvPr id="26631" name="Text Box 10"/>
          <p:cNvSpPr txBox="1">
            <a:spLocks noChangeArrowheads="1"/>
          </p:cNvSpPr>
          <p:nvPr/>
        </p:nvSpPr>
        <p:spPr bwMode="auto">
          <a:xfrm>
            <a:off x="3055938" y="2708275"/>
            <a:ext cx="2222500" cy="641350"/>
          </a:xfrm>
          <a:prstGeom prst="rect">
            <a:avLst/>
          </a:prstGeom>
          <a:noFill/>
          <a:ln w="12700" cap="sq">
            <a:noFill/>
            <a:miter lim="800000"/>
            <a:headEnd/>
            <a:tailEnd/>
          </a:ln>
        </p:spPr>
        <p:txBody>
          <a:bodyPr>
            <a:spAutoFit/>
          </a:bodyPr>
          <a:lstStyle/>
          <a:p>
            <a:pPr marL="288925" indent="-288925" algn="l"/>
            <a:r>
              <a:rPr lang="de-DE" sz="1800" b="1">
                <a:latin typeface="Arial" charset="0"/>
              </a:rPr>
              <a:t>Intraperitoneale Kapillaren</a:t>
            </a:r>
          </a:p>
        </p:txBody>
      </p:sp>
      <p:sp>
        <p:nvSpPr>
          <p:cNvPr id="26632" name="Line 12"/>
          <p:cNvSpPr>
            <a:spLocks noChangeShapeType="1"/>
          </p:cNvSpPr>
          <p:nvPr/>
        </p:nvSpPr>
        <p:spPr bwMode="auto">
          <a:xfrm flipV="1">
            <a:off x="1830388" y="2205038"/>
            <a:ext cx="3200400" cy="838200"/>
          </a:xfrm>
          <a:prstGeom prst="line">
            <a:avLst/>
          </a:prstGeom>
          <a:noFill/>
          <a:ln w="9525" cap="sq">
            <a:solidFill>
              <a:schemeClr val="tx2"/>
            </a:solidFill>
            <a:round/>
            <a:headEnd/>
            <a:tailEnd/>
          </a:ln>
        </p:spPr>
        <p:txBody>
          <a:bodyPr/>
          <a:lstStyle/>
          <a:p>
            <a:endParaRPr lang="de-DE"/>
          </a:p>
        </p:txBody>
      </p:sp>
      <p:sp>
        <p:nvSpPr>
          <p:cNvPr id="26633" name="Text Box 13"/>
          <p:cNvSpPr txBox="1">
            <a:spLocks noChangeArrowheads="1"/>
          </p:cNvSpPr>
          <p:nvPr/>
        </p:nvSpPr>
        <p:spPr bwMode="auto">
          <a:xfrm>
            <a:off x="3271838" y="1700213"/>
            <a:ext cx="1174750" cy="366712"/>
          </a:xfrm>
          <a:prstGeom prst="rect">
            <a:avLst/>
          </a:prstGeom>
          <a:noFill/>
          <a:ln w="12700" cap="sq">
            <a:noFill/>
            <a:miter lim="800000"/>
            <a:headEnd/>
            <a:tailEnd/>
          </a:ln>
        </p:spPr>
        <p:txBody>
          <a:bodyPr wrap="none">
            <a:spAutoFit/>
          </a:bodyPr>
          <a:lstStyle/>
          <a:p>
            <a:pPr marL="288925" indent="-288925" algn="l"/>
            <a:r>
              <a:rPr lang="de-DE" sz="1800" b="1">
                <a:solidFill>
                  <a:schemeClr val="tx2"/>
                </a:solidFill>
                <a:latin typeface="Arial" charset="0"/>
              </a:rPr>
              <a:t>Mesoth</a:t>
            </a:r>
            <a:r>
              <a:rPr lang="de-DE" sz="1800" b="1">
                <a:solidFill>
                  <a:schemeClr val="bg1"/>
                </a:solidFill>
                <a:latin typeface="Arial" charset="0"/>
              </a:rPr>
              <a:t>el</a:t>
            </a:r>
          </a:p>
        </p:txBody>
      </p:sp>
      <p:sp>
        <p:nvSpPr>
          <p:cNvPr id="26634" name="Text Box 14"/>
          <p:cNvSpPr txBox="1">
            <a:spLocks noChangeArrowheads="1"/>
          </p:cNvSpPr>
          <p:nvPr/>
        </p:nvSpPr>
        <p:spPr bwMode="auto">
          <a:xfrm>
            <a:off x="2840038" y="1196975"/>
            <a:ext cx="1441450" cy="366713"/>
          </a:xfrm>
          <a:prstGeom prst="rect">
            <a:avLst/>
          </a:prstGeom>
          <a:noFill/>
          <a:ln w="12700" cap="sq">
            <a:noFill/>
            <a:miter lim="800000"/>
            <a:headEnd/>
            <a:tailEnd/>
          </a:ln>
        </p:spPr>
        <p:txBody>
          <a:bodyPr wrap="none">
            <a:spAutoFit/>
          </a:bodyPr>
          <a:lstStyle/>
          <a:p>
            <a:pPr marL="288925" indent="-288925" algn="l"/>
            <a:r>
              <a:rPr lang="de-DE" sz="1800" b="1">
                <a:solidFill>
                  <a:schemeClr val="tx2"/>
                </a:solidFill>
                <a:latin typeface="Arial" charset="0"/>
              </a:rPr>
              <a:t>Peritoneum</a:t>
            </a:r>
          </a:p>
        </p:txBody>
      </p:sp>
      <p:grpSp>
        <p:nvGrpSpPr>
          <p:cNvPr id="26635" name="Group 29"/>
          <p:cNvGrpSpPr>
            <a:grpSpLocks/>
          </p:cNvGrpSpPr>
          <p:nvPr/>
        </p:nvGrpSpPr>
        <p:grpSpPr bwMode="auto">
          <a:xfrm>
            <a:off x="6677025" y="2949575"/>
            <a:ext cx="3079750" cy="3019425"/>
            <a:chOff x="644" y="1545"/>
            <a:chExt cx="1940" cy="1902"/>
          </a:xfrm>
        </p:grpSpPr>
        <p:sp>
          <p:nvSpPr>
            <p:cNvPr id="26655" name="Text Box 30"/>
            <p:cNvSpPr txBox="1">
              <a:spLocks noChangeArrowheads="1"/>
            </p:cNvSpPr>
            <p:nvPr/>
          </p:nvSpPr>
          <p:spPr bwMode="auto">
            <a:xfrm>
              <a:off x="1440" y="3216"/>
              <a:ext cx="1124" cy="231"/>
            </a:xfrm>
            <a:prstGeom prst="rect">
              <a:avLst/>
            </a:prstGeom>
            <a:noFill/>
            <a:ln w="12700" cap="sq">
              <a:noFill/>
              <a:miter lim="800000"/>
              <a:headEnd/>
              <a:tailEnd/>
            </a:ln>
          </p:spPr>
          <p:txBody>
            <a:bodyPr wrap="none">
              <a:spAutoFit/>
            </a:bodyPr>
            <a:lstStyle/>
            <a:p>
              <a:r>
                <a:rPr lang="de-DE" sz="1800">
                  <a:solidFill>
                    <a:srgbClr val="4D4D4D"/>
                  </a:solidFill>
                  <a:latin typeface="Arial" charset="0"/>
                </a:rPr>
                <a:t>„arterielles“ Blut</a:t>
              </a:r>
            </a:p>
          </p:txBody>
        </p:sp>
        <p:sp>
          <p:nvSpPr>
            <p:cNvPr id="26656" name="Text Box 31"/>
            <p:cNvSpPr txBox="1">
              <a:spLocks noChangeArrowheads="1"/>
            </p:cNvSpPr>
            <p:nvPr/>
          </p:nvSpPr>
          <p:spPr bwMode="auto">
            <a:xfrm>
              <a:off x="644" y="2284"/>
              <a:ext cx="1084" cy="404"/>
            </a:xfrm>
            <a:prstGeom prst="rect">
              <a:avLst/>
            </a:prstGeom>
            <a:noFill/>
            <a:ln w="12700" cap="sq">
              <a:noFill/>
              <a:miter lim="800000"/>
              <a:headEnd/>
              <a:tailEnd/>
            </a:ln>
          </p:spPr>
          <p:txBody>
            <a:bodyPr wrap="none">
              <a:spAutoFit/>
            </a:bodyPr>
            <a:lstStyle/>
            <a:p>
              <a:pPr algn="r"/>
              <a:r>
                <a:rPr lang="de-DE" sz="1800">
                  <a:solidFill>
                    <a:srgbClr val="4D4D4D"/>
                  </a:solidFill>
                  <a:latin typeface="Arial" charset="0"/>
                </a:rPr>
                <a:t>Hämofilter</a:t>
              </a:r>
            </a:p>
            <a:p>
              <a:pPr algn="r"/>
              <a:r>
                <a:rPr lang="de-DE" sz="1800">
                  <a:solidFill>
                    <a:srgbClr val="4D4D4D"/>
                  </a:solidFill>
                  <a:latin typeface="Arial" charset="0"/>
                </a:rPr>
                <a:t>oder Dialysator</a:t>
              </a:r>
            </a:p>
          </p:txBody>
        </p:sp>
        <p:sp>
          <p:nvSpPr>
            <p:cNvPr id="26657" name="Text Box 32"/>
            <p:cNvSpPr txBox="1">
              <a:spLocks noChangeArrowheads="1"/>
            </p:cNvSpPr>
            <p:nvPr/>
          </p:nvSpPr>
          <p:spPr bwMode="auto">
            <a:xfrm>
              <a:off x="1420" y="1545"/>
              <a:ext cx="1164" cy="231"/>
            </a:xfrm>
            <a:prstGeom prst="rect">
              <a:avLst/>
            </a:prstGeom>
            <a:noFill/>
            <a:ln w="12700" cap="sq">
              <a:noFill/>
              <a:miter lim="800000"/>
              <a:headEnd/>
              <a:tailEnd/>
            </a:ln>
          </p:spPr>
          <p:txBody>
            <a:bodyPr wrap="none">
              <a:spAutoFit/>
            </a:bodyPr>
            <a:lstStyle/>
            <a:p>
              <a:r>
                <a:rPr lang="de-DE" sz="1800">
                  <a:solidFill>
                    <a:srgbClr val="4D4D4D"/>
                  </a:solidFill>
                  <a:latin typeface="Arial" charset="0"/>
                </a:rPr>
                <a:t>Venöser Abfluss</a:t>
              </a:r>
            </a:p>
          </p:txBody>
        </p:sp>
        <p:grpSp>
          <p:nvGrpSpPr>
            <p:cNvPr id="26658" name="Group 33"/>
            <p:cNvGrpSpPr>
              <a:grpSpLocks/>
            </p:cNvGrpSpPr>
            <p:nvPr/>
          </p:nvGrpSpPr>
          <p:grpSpPr bwMode="auto">
            <a:xfrm>
              <a:off x="1536" y="1776"/>
              <a:ext cx="336" cy="1440"/>
              <a:chOff x="1536" y="1776"/>
              <a:chExt cx="336" cy="1440"/>
            </a:xfrm>
          </p:grpSpPr>
          <p:grpSp>
            <p:nvGrpSpPr>
              <p:cNvPr id="26659" name="Group 34"/>
              <p:cNvGrpSpPr>
                <a:grpSpLocks/>
              </p:cNvGrpSpPr>
              <p:nvPr/>
            </p:nvGrpSpPr>
            <p:grpSpPr bwMode="auto">
              <a:xfrm>
                <a:off x="1536" y="1776"/>
                <a:ext cx="336" cy="1440"/>
                <a:chOff x="1536" y="2016"/>
                <a:chExt cx="336" cy="1440"/>
              </a:xfrm>
            </p:grpSpPr>
            <p:sp>
              <p:nvSpPr>
                <p:cNvPr id="26662" name="Line 35"/>
                <p:cNvSpPr>
                  <a:spLocks noChangeShapeType="1"/>
                </p:cNvSpPr>
                <p:nvPr/>
              </p:nvSpPr>
              <p:spPr bwMode="auto">
                <a:xfrm>
                  <a:off x="1536" y="2016"/>
                  <a:ext cx="240" cy="0"/>
                </a:xfrm>
                <a:prstGeom prst="line">
                  <a:avLst/>
                </a:prstGeom>
                <a:noFill/>
                <a:ln w="38100" cap="sq">
                  <a:solidFill>
                    <a:schemeClr val="accent2"/>
                  </a:solidFill>
                  <a:round/>
                  <a:headEnd/>
                  <a:tailEnd/>
                </a:ln>
              </p:spPr>
              <p:txBody>
                <a:bodyPr/>
                <a:lstStyle/>
                <a:p>
                  <a:endParaRPr lang="de-DE"/>
                </a:p>
              </p:txBody>
            </p:sp>
            <p:sp>
              <p:nvSpPr>
                <p:cNvPr id="26663" name="Line 36"/>
                <p:cNvSpPr>
                  <a:spLocks noChangeShapeType="1"/>
                </p:cNvSpPr>
                <p:nvPr/>
              </p:nvSpPr>
              <p:spPr bwMode="auto">
                <a:xfrm>
                  <a:off x="1776" y="2016"/>
                  <a:ext cx="0" cy="480"/>
                </a:xfrm>
                <a:prstGeom prst="line">
                  <a:avLst/>
                </a:prstGeom>
                <a:noFill/>
                <a:ln w="38100" cap="sq">
                  <a:solidFill>
                    <a:schemeClr val="accent2"/>
                  </a:solidFill>
                  <a:round/>
                  <a:headEnd/>
                  <a:tailEnd/>
                </a:ln>
              </p:spPr>
              <p:txBody>
                <a:bodyPr/>
                <a:lstStyle/>
                <a:p>
                  <a:endParaRPr lang="de-DE"/>
                </a:p>
              </p:txBody>
            </p:sp>
            <p:sp>
              <p:nvSpPr>
                <p:cNvPr id="26664" name="Rectangle 37"/>
                <p:cNvSpPr>
                  <a:spLocks noChangeArrowheads="1"/>
                </p:cNvSpPr>
                <p:nvPr/>
              </p:nvSpPr>
              <p:spPr bwMode="auto">
                <a:xfrm>
                  <a:off x="1680" y="2496"/>
                  <a:ext cx="192" cy="480"/>
                </a:xfrm>
                <a:prstGeom prst="rect">
                  <a:avLst/>
                </a:prstGeom>
                <a:solidFill>
                  <a:srgbClr val="FF33CC"/>
                </a:solidFill>
                <a:ln w="12700" cap="sq">
                  <a:noFill/>
                  <a:miter lim="800000"/>
                  <a:headEnd/>
                  <a:tailEnd/>
                </a:ln>
              </p:spPr>
              <p:txBody>
                <a:bodyPr wrap="none" anchor="ctr"/>
                <a:lstStyle/>
                <a:p>
                  <a:endParaRPr lang="de-DE"/>
                </a:p>
              </p:txBody>
            </p:sp>
            <p:sp>
              <p:nvSpPr>
                <p:cNvPr id="26665" name="Line 38"/>
                <p:cNvSpPr>
                  <a:spLocks noChangeShapeType="1"/>
                </p:cNvSpPr>
                <p:nvPr/>
              </p:nvSpPr>
              <p:spPr bwMode="auto">
                <a:xfrm>
                  <a:off x="1776" y="2976"/>
                  <a:ext cx="0" cy="480"/>
                </a:xfrm>
                <a:prstGeom prst="line">
                  <a:avLst/>
                </a:prstGeom>
                <a:noFill/>
                <a:ln w="38100" cap="sq">
                  <a:solidFill>
                    <a:srgbClr val="FF0000"/>
                  </a:solidFill>
                  <a:round/>
                  <a:headEnd/>
                  <a:tailEnd/>
                </a:ln>
              </p:spPr>
              <p:txBody>
                <a:bodyPr/>
                <a:lstStyle/>
                <a:p>
                  <a:endParaRPr lang="de-DE"/>
                </a:p>
              </p:txBody>
            </p:sp>
            <p:sp>
              <p:nvSpPr>
                <p:cNvPr id="26666" name="Line 39"/>
                <p:cNvSpPr>
                  <a:spLocks noChangeShapeType="1"/>
                </p:cNvSpPr>
                <p:nvPr/>
              </p:nvSpPr>
              <p:spPr bwMode="auto">
                <a:xfrm>
                  <a:off x="1536" y="3456"/>
                  <a:ext cx="240" cy="0"/>
                </a:xfrm>
                <a:prstGeom prst="line">
                  <a:avLst/>
                </a:prstGeom>
                <a:noFill/>
                <a:ln w="38100" cap="sq">
                  <a:solidFill>
                    <a:srgbClr val="FF0000"/>
                  </a:solidFill>
                  <a:round/>
                  <a:headEnd/>
                  <a:tailEnd/>
                </a:ln>
              </p:spPr>
              <p:txBody>
                <a:bodyPr/>
                <a:lstStyle/>
                <a:p>
                  <a:endParaRPr lang="de-DE"/>
                </a:p>
              </p:txBody>
            </p:sp>
          </p:grpSp>
          <p:sp>
            <p:nvSpPr>
              <p:cNvPr id="26660" name="Line 40"/>
              <p:cNvSpPr>
                <a:spLocks noChangeShapeType="1"/>
              </p:cNvSpPr>
              <p:nvPr/>
            </p:nvSpPr>
            <p:spPr bwMode="auto">
              <a:xfrm flipV="1">
                <a:off x="1728" y="2832"/>
                <a:ext cx="0" cy="240"/>
              </a:xfrm>
              <a:prstGeom prst="line">
                <a:avLst/>
              </a:prstGeom>
              <a:noFill/>
              <a:ln w="12700" cap="sq">
                <a:solidFill>
                  <a:schemeClr val="folHlink"/>
                </a:solidFill>
                <a:round/>
                <a:headEnd/>
                <a:tailEnd type="triangle" w="med" len="med"/>
              </a:ln>
            </p:spPr>
            <p:txBody>
              <a:bodyPr/>
              <a:lstStyle/>
              <a:p>
                <a:endParaRPr lang="de-DE"/>
              </a:p>
            </p:txBody>
          </p:sp>
          <p:sp>
            <p:nvSpPr>
              <p:cNvPr id="26661" name="Line 41"/>
              <p:cNvSpPr>
                <a:spLocks noChangeShapeType="1"/>
              </p:cNvSpPr>
              <p:nvPr/>
            </p:nvSpPr>
            <p:spPr bwMode="auto">
              <a:xfrm flipV="1">
                <a:off x="1728" y="1872"/>
                <a:ext cx="0" cy="240"/>
              </a:xfrm>
              <a:prstGeom prst="line">
                <a:avLst/>
              </a:prstGeom>
              <a:noFill/>
              <a:ln w="12700" cap="sq">
                <a:solidFill>
                  <a:schemeClr val="folHlink"/>
                </a:solidFill>
                <a:round/>
                <a:headEnd/>
                <a:tailEnd type="triangle" w="med" len="med"/>
              </a:ln>
            </p:spPr>
            <p:txBody>
              <a:bodyPr/>
              <a:lstStyle/>
              <a:p>
                <a:endParaRPr lang="de-DE"/>
              </a:p>
            </p:txBody>
          </p:sp>
        </p:grpSp>
      </p:grpSp>
      <p:grpSp>
        <p:nvGrpSpPr>
          <p:cNvPr id="26636" name="Group 43"/>
          <p:cNvGrpSpPr>
            <a:grpSpLocks/>
          </p:cNvGrpSpPr>
          <p:nvPr/>
        </p:nvGrpSpPr>
        <p:grpSpPr bwMode="auto">
          <a:xfrm>
            <a:off x="8626475" y="3544888"/>
            <a:ext cx="1676400" cy="1828800"/>
            <a:chOff x="1872" y="1920"/>
            <a:chExt cx="1056" cy="1152"/>
          </a:xfrm>
        </p:grpSpPr>
        <p:grpSp>
          <p:nvGrpSpPr>
            <p:cNvPr id="26646" name="Group 44"/>
            <p:cNvGrpSpPr>
              <a:grpSpLocks/>
            </p:cNvGrpSpPr>
            <p:nvPr/>
          </p:nvGrpSpPr>
          <p:grpSpPr bwMode="auto">
            <a:xfrm>
              <a:off x="1872" y="2592"/>
              <a:ext cx="240" cy="480"/>
              <a:chOff x="1872" y="2832"/>
              <a:chExt cx="240" cy="480"/>
            </a:xfrm>
          </p:grpSpPr>
          <p:sp>
            <p:nvSpPr>
              <p:cNvPr id="26653" name="Line 45"/>
              <p:cNvSpPr>
                <a:spLocks noChangeShapeType="1"/>
              </p:cNvSpPr>
              <p:nvPr/>
            </p:nvSpPr>
            <p:spPr bwMode="auto">
              <a:xfrm>
                <a:off x="1872" y="2832"/>
                <a:ext cx="240" cy="0"/>
              </a:xfrm>
              <a:prstGeom prst="line">
                <a:avLst/>
              </a:prstGeom>
              <a:noFill/>
              <a:ln w="38100" cap="sq">
                <a:solidFill>
                  <a:srgbClr val="FFFF00"/>
                </a:solidFill>
                <a:round/>
                <a:headEnd/>
                <a:tailEnd/>
              </a:ln>
            </p:spPr>
            <p:txBody>
              <a:bodyPr/>
              <a:lstStyle/>
              <a:p>
                <a:endParaRPr lang="de-DE"/>
              </a:p>
            </p:txBody>
          </p:sp>
          <p:sp>
            <p:nvSpPr>
              <p:cNvPr id="26654" name="Line 46"/>
              <p:cNvSpPr>
                <a:spLocks noChangeShapeType="1"/>
              </p:cNvSpPr>
              <p:nvPr/>
            </p:nvSpPr>
            <p:spPr bwMode="auto">
              <a:xfrm>
                <a:off x="2112" y="2832"/>
                <a:ext cx="0" cy="480"/>
              </a:xfrm>
              <a:prstGeom prst="line">
                <a:avLst/>
              </a:prstGeom>
              <a:noFill/>
              <a:ln w="38100" cap="sq">
                <a:solidFill>
                  <a:srgbClr val="FFFF00"/>
                </a:solidFill>
                <a:round/>
                <a:headEnd/>
                <a:tailEnd/>
              </a:ln>
            </p:spPr>
            <p:txBody>
              <a:bodyPr/>
              <a:lstStyle/>
              <a:p>
                <a:endParaRPr lang="de-DE"/>
              </a:p>
            </p:txBody>
          </p:sp>
        </p:grpSp>
        <p:sp>
          <p:nvSpPr>
            <p:cNvPr id="26647" name="Line 47"/>
            <p:cNvSpPr>
              <a:spLocks noChangeShapeType="1"/>
            </p:cNvSpPr>
            <p:nvPr/>
          </p:nvSpPr>
          <p:spPr bwMode="auto">
            <a:xfrm rot="10800000" flipV="1">
              <a:off x="2160" y="2736"/>
              <a:ext cx="0" cy="240"/>
            </a:xfrm>
            <a:prstGeom prst="line">
              <a:avLst/>
            </a:prstGeom>
            <a:noFill/>
            <a:ln w="12700" cap="sq">
              <a:solidFill>
                <a:schemeClr val="folHlink"/>
              </a:solidFill>
              <a:round/>
              <a:headEnd/>
              <a:tailEnd type="triangle" w="med" len="med"/>
            </a:ln>
          </p:spPr>
          <p:txBody>
            <a:bodyPr/>
            <a:lstStyle/>
            <a:p>
              <a:endParaRPr lang="de-DE"/>
            </a:p>
          </p:txBody>
        </p:sp>
        <p:grpSp>
          <p:nvGrpSpPr>
            <p:cNvPr id="26648" name="Group 48"/>
            <p:cNvGrpSpPr>
              <a:grpSpLocks/>
            </p:cNvGrpSpPr>
            <p:nvPr/>
          </p:nvGrpSpPr>
          <p:grpSpPr bwMode="auto">
            <a:xfrm>
              <a:off x="1872" y="1920"/>
              <a:ext cx="240" cy="480"/>
              <a:chOff x="3216" y="2160"/>
              <a:chExt cx="240" cy="480"/>
            </a:xfrm>
          </p:grpSpPr>
          <p:sp>
            <p:nvSpPr>
              <p:cNvPr id="26651" name="Line 49"/>
              <p:cNvSpPr>
                <a:spLocks noChangeShapeType="1"/>
              </p:cNvSpPr>
              <p:nvPr/>
            </p:nvSpPr>
            <p:spPr bwMode="auto">
              <a:xfrm>
                <a:off x="3216" y="2640"/>
                <a:ext cx="240" cy="0"/>
              </a:xfrm>
              <a:prstGeom prst="line">
                <a:avLst/>
              </a:prstGeom>
              <a:noFill/>
              <a:ln w="38100" cap="sq">
                <a:solidFill>
                  <a:srgbClr val="FFFF00"/>
                </a:solidFill>
                <a:round/>
                <a:headEnd/>
                <a:tailEnd/>
              </a:ln>
            </p:spPr>
            <p:txBody>
              <a:bodyPr/>
              <a:lstStyle/>
              <a:p>
                <a:endParaRPr lang="de-DE"/>
              </a:p>
            </p:txBody>
          </p:sp>
          <p:sp>
            <p:nvSpPr>
              <p:cNvPr id="26652" name="Line 50"/>
              <p:cNvSpPr>
                <a:spLocks noChangeShapeType="1"/>
              </p:cNvSpPr>
              <p:nvPr/>
            </p:nvSpPr>
            <p:spPr bwMode="auto">
              <a:xfrm>
                <a:off x="3456" y="2160"/>
                <a:ext cx="0" cy="480"/>
              </a:xfrm>
              <a:prstGeom prst="line">
                <a:avLst/>
              </a:prstGeom>
              <a:noFill/>
              <a:ln w="38100" cap="sq">
                <a:solidFill>
                  <a:srgbClr val="FFFF00"/>
                </a:solidFill>
                <a:round/>
                <a:headEnd/>
                <a:tailEnd/>
              </a:ln>
            </p:spPr>
            <p:txBody>
              <a:bodyPr/>
              <a:lstStyle/>
              <a:p>
                <a:endParaRPr lang="de-DE"/>
              </a:p>
            </p:txBody>
          </p:sp>
        </p:grpSp>
        <p:sp>
          <p:nvSpPr>
            <p:cNvPr id="26649" name="Text Box 51"/>
            <p:cNvSpPr txBox="1">
              <a:spLocks noChangeArrowheads="1"/>
            </p:cNvSpPr>
            <p:nvPr/>
          </p:nvSpPr>
          <p:spPr bwMode="auto">
            <a:xfrm>
              <a:off x="2100" y="2256"/>
              <a:ext cx="828" cy="404"/>
            </a:xfrm>
            <a:prstGeom prst="rect">
              <a:avLst/>
            </a:prstGeom>
            <a:noFill/>
            <a:ln w="12700" cap="sq">
              <a:noFill/>
              <a:miter lim="800000"/>
              <a:headEnd/>
              <a:tailEnd/>
            </a:ln>
          </p:spPr>
          <p:txBody>
            <a:bodyPr wrap="none">
              <a:spAutoFit/>
            </a:bodyPr>
            <a:lstStyle/>
            <a:p>
              <a:r>
                <a:rPr lang="de-DE" sz="1800">
                  <a:solidFill>
                    <a:srgbClr val="4D4D4D"/>
                  </a:solidFill>
                  <a:latin typeface="Arial" charset="0"/>
                </a:rPr>
                <a:t>Dialysat</a:t>
              </a:r>
            </a:p>
            <a:p>
              <a:r>
                <a:rPr lang="de-DE" sz="1800">
                  <a:solidFill>
                    <a:srgbClr val="4D4D4D"/>
                  </a:solidFill>
                  <a:latin typeface="Arial" charset="0"/>
                </a:rPr>
                <a:t>500mL/min</a:t>
              </a:r>
            </a:p>
          </p:txBody>
        </p:sp>
        <p:sp>
          <p:nvSpPr>
            <p:cNvPr id="26650" name="Line 52"/>
            <p:cNvSpPr>
              <a:spLocks noChangeShapeType="1"/>
            </p:cNvSpPr>
            <p:nvPr/>
          </p:nvSpPr>
          <p:spPr bwMode="auto">
            <a:xfrm rot="10800000" flipV="1">
              <a:off x="2160" y="2016"/>
              <a:ext cx="0" cy="240"/>
            </a:xfrm>
            <a:prstGeom prst="line">
              <a:avLst/>
            </a:prstGeom>
            <a:noFill/>
            <a:ln w="12700" cap="sq">
              <a:solidFill>
                <a:schemeClr val="folHlink"/>
              </a:solidFill>
              <a:round/>
              <a:headEnd/>
              <a:tailEnd type="triangle" w="med" len="med"/>
            </a:ln>
          </p:spPr>
          <p:txBody>
            <a:bodyPr/>
            <a:lstStyle/>
            <a:p>
              <a:endParaRPr lang="de-DE"/>
            </a:p>
          </p:txBody>
        </p:sp>
      </p:grpSp>
      <p:pic>
        <p:nvPicPr>
          <p:cNvPr id="26637" name="Picture 55" descr="Dialysator ganz"/>
          <p:cNvPicPr>
            <a:picLocks noChangeAspect="1" noChangeArrowheads="1"/>
          </p:cNvPicPr>
          <p:nvPr/>
        </p:nvPicPr>
        <p:blipFill>
          <a:blip r:embed="rId4" cstate="print">
            <a:clrChange>
              <a:clrFrom>
                <a:srgbClr val="373737"/>
              </a:clrFrom>
              <a:clrTo>
                <a:srgbClr val="373737">
                  <a:alpha val="0"/>
                </a:srgbClr>
              </a:clrTo>
            </a:clrChange>
          </a:blip>
          <a:srcRect/>
          <a:stretch>
            <a:fillRect/>
          </a:stretch>
        </p:blipFill>
        <p:spPr bwMode="auto">
          <a:xfrm>
            <a:off x="5426075" y="3330575"/>
            <a:ext cx="1104900" cy="1752600"/>
          </a:xfrm>
          <a:prstGeom prst="rect">
            <a:avLst/>
          </a:prstGeom>
          <a:noFill/>
          <a:ln w="9525">
            <a:noFill/>
            <a:miter lim="800000"/>
            <a:headEnd/>
            <a:tailEnd/>
          </a:ln>
        </p:spPr>
      </p:pic>
      <p:pic>
        <p:nvPicPr>
          <p:cNvPr id="26638" name="Picture 56" descr="Dialysator Vergr"/>
          <p:cNvPicPr>
            <a:picLocks noChangeAspect="1" noChangeArrowheads="1"/>
          </p:cNvPicPr>
          <p:nvPr/>
        </p:nvPicPr>
        <p:blipFill>
          <a:blip r:embed="rId5" cstate="print"/>
          <a:srcRect/>
          <a:stretch>
            <a:fillRect/>
          </a:stretch>
        </p:blipFill>
        <p:spPr bwMode="auto">
          <a:xfrm>
            <a:off x="8093075" y="1412875"/>
            <a:ext cx="1008063" cy="1304925"/>
          </a:xfrm>
          <a:prstGeom prst="rect">
            <a:avLst/>
          </a:prstGeom>
          <a:noFill/>
          <a:ln w="9525">
            <a:noFill/>
            <a:miter lim="800000"/>
            <a:headEnd/>
            <a:tailEnd/>
          </a:ln>
        </p:spPr>
      </p:pic>
      <p:grpSp>
        <p:nvGrpSpPr>
          <p:cNvPr id="26639" name="Group 57"/>
          <p:cNvGrpSpPr>
            <a:grpSpLocks/>
          </p:cNvGrpSpPr>
          <p:nvPr/>
        </p:nvGrpSpPr>
        <p:grpSpPr bwMode="auto">
          <a:xfrm rot="2939554">
            <a:off x="6873875" y="1654175"/>
            <a:ext cx="533400" cy="2514600"/>
            <a:chOff x="816" y="1584"/>
            <a:chExt cx="336" cy="768"/>
          </a:xfrm>
        </p:grpSpPr>
        <p:sp>
          <p:nvSpPr>
            <p:cNvPr id="26644" name="Rectangle 58"/>
            <p:cNvSpPr>
              <a:spLocks noChangeArrowheads="1"/>
            </p:cNvSpPr>
            <p:nvPr/>
          </p:nvSpPr>
          <p:spPr bwMode="auto">
            <a:xfrm>
              <a:off x="816" y="2304"/>
              <a:ext cx="48" cy="48"/>
            </a:xfrm>
            <a:prstGeom prst="rect">
              <a:avLst/>
            </a:prstGeom>
            <a:noFill/>
            <a:ln w="12700" cap="sq">
              <a:solidFill>
                <a:schemeClr val="tx1"/>
              </a:solidFill>
              <a:miter lim="800000"/>
              <a:headEnd/>
              <a:tailEnd/>
            </a:ln>
          </p:spPr>
          <p:txBody>
            <a:bodyPr wrap="none" anchor="ctr"/>
            <a:lstStyle/>
            <a:p>
              <a:endParaRPr lang="de-DE"/>
            </a:p>
          </p:txBody>
        </p:sp>
        <p:sp>
          <p:nvSpPr>
            <p:cNvPr id="26645" name="Line 59"/>
            <p:cNvSpPr>
              <a:spLocks noChangeShapeType="1"/>
            </p:cNvSpPr>
            <p:nvPr/>
          </p:nvSpPr>
          <p:spPr bwMode="auto">
            <a:xfrm flipV="1">
              <a:off x="864" y="1584"/>
              <a:ext cx="288" cy="720"/>
            </a:xfrm>
            <a:prstGeom prst="line">
              <a:avLst/>
            </a:prstGeom>
            <a:noFill/>
            <a:ln w="12700" cap="sq">
              <a:solidFill>
                <a:schemeClr val="tx1"/>
              </a:solidFill>
              <a:round/>
              <a:headEnd/>
              <a:tailEnd type="triangle" w="med" len="med"/>
            </a:ln>
          </p:spPr>
          <p:txBody>
            <a:bodyPr/>
            <a:lstStyle/>
            <a:p>
              <a:endParaRPr lang="de-DE"/>
            </a:p>
          </p:txBody>
        </p:sp>
      </p:grpSp>
      <p:sp>
        <p:nvSpPr>
          <p:cNvPr id="26640" name="Text Box 60"/>
          <p:cNvSpPr txBox="1">
            <a:spLocks noChangeArrowheads="1"/>
          </p:cNvSpPr>
          <p:nvPr/>
        </p:nvSpPr>
        <p:spPr bwMode="auto">
          <a:xfrm>
            <a:off x="6645275" y="1870075"/>
            <a:ext cx="1557338" cy="457200"/>
          </a:xfrm>
          <a:prstGeom prst="rect">
            <a:avLst/>
          </a:prstGeom>
          <a:noFill/>
          <a:ln w="12700" cap="sq">
            <a:noFill/>
            <a:miter lim="800000"/>
            <a:headEnd/>
            <a:tailEnd/>
          </a:ln>
        </p:spPr>
        <p:txBody>
          <a:bodyPr wrap="none">
            <a:spAutoFit/>
          </a:bodyPr>
          <a:lstStyle/>
          <a:p>
            <a:pPr marL="288925" indent="-288925" algn="l"/>
            <a:r>
              <a:rPr lang="de-DE" sz="2400">
                <a:solidFill>
                  <a:srgbClr val="FF0000"/>
                </a:solidFill>
                <a:latin typeface="Arial" charset="0"/>
              </a:rPr>
              <a:t>„Blutseite“</a:t>
            </a:r>
          </a:p>
        </p:txBody>
      </p:sp>
      <p:sp>
        <p:nvSpPr>
          <p:cNvPr id="26641" name="Text Box 61"/>
          <p:cNvSpPr txBox="1">
            <a:spLocks noChangeArrowheads="1"/>
          </p:cNvSpPr>
          <p:nvPr/>
        </p:nvSpPr>
        <p:spPr bwMode="auto">
          <a:xfrm>
            <a:off x="8550275" y="1412875"/>
            <a:ext cx="2065338" cy="457200"/>
          </a:xfrm>
          <a:prstGeom prst="rect">
            <a:avLst/>
          </a:prstGeom>
          <a:noFill/>
          <a:ln w="12700" cap="sq">
            <a:noFill/>
            <a:miter lim="800000"/>
            <a:headEnd/>
            <a:tailEnd/>
          </a:ln>
        </p:spPr>
        <p:txBody>
          <a:bodyPr wrap="none">
            <a:spAutoFit/>
          </a:bodyPr>
          <a:lstStyle/>
          <a:p>
            <a:pPr marL="288925" indent="-288925" algn="l"/>
            <a:r>
              <a:rPr lang="de-DE" sz="2400">
                <a:solidFill>
                  <a:schemeClr val="hlink"/>
                </a:solidFill>
                <a:latin typeface="Arial" charset="0"/>
              </a:rPr>
              <a:t>„Wasserseite“</a:t>
            </a:r>
          </a:p>
        </p:txBody>
      </p:sp>
      <p:sp>
        <p:nvSpPr>
          <p:cNvPr id="26642" name="AutoShape 62"/>
          <p:cNvSpPr>
            <a:spLocks noChangeArrowheads="1"/>
          </p:cNvSpPr>
          <p:nvPr/>
        </p:nvSpPr>
        <p:spPr bwMode="auto">
          <a:xfrm>
            <a:off x="7940675" y="2479675"/>
            <a:ext cx="1752600" cy="609600"/>
          </a:xfrm>
          <a:prstGeom prst="rightArrow">
            <a:avLst>
              <a:gd name="adj1" fmla="val 50000"/>
              <a:gd name="adj2" fmla="val 71875"/>
            </a:avLst>
          </a:prstGeom>
          <a:solidFill>
            <a:schemeClr val="hlink"/>
          </a:solidFill>
          <a:ln w="12700" cap="sq">
            <a:noFill/>
            <a:miter lim="800000"/>
            <a:headEnd/>
            <a:tailEnd/>
          </a:ln>
        </p:spPr>
        <p:txBody>
          <a:bodyPr wrap="none" anchor="ctr"/>
          <a:lstStyle/>
          <a:p>
            <a:r>
              <a:rPr lang="de-DE" sz="2000">
                <a:solidFill>
                  <a:schemeClr val="tx2"/>
                </a:solidFill>
                <a:latin typeface="Arial" charset="0"/>
              </a:rPr>
              <a:t>Stofftransport</a:t>
            </a:r>
          </a:p>
        </p:txBody>
      </p:sp>
      <p:sp>
        <p:nvSpPr>
          <p:cNvPr id="26643" name="AutoShape 63"/>
          <p:cNvSpPr>
            <a:spLocks noChangeArrowheads="1"/>
          </p:cNvSpPr>
          <p:nvPr/>
        </p:nvSpPr>
        <p:spPr bwMode="auto">
          <a:xfrm>
            <a:off x="2982913" y="3789363"/>
            <a:ext cx="1752600" cy="609600"/>
          </a:xfrm>
          <a:prstGeom prst="rightArrow">
            <a:avLst>
              <a:gd name="adj1" fmla="val 50000"/>
              <a:gd name="adj2" fmla="val 71875"/>
            </a:avLst>
          </a:prstGeom>
          <a:solidFill>
            <a:schemeClr val="hlink"/>
          </a:solidFill>
          <a:ln w="12700" cap="sq">
            <a:noFill/>
            <a:miter lim="800000"/>
            <a:headEnd/>
            <a:tailEnd/>
          </a:ln>
        </p:spPr>
        <p:txBody>
          <a:bodyPr wrap="none" anchor="ctr"/>
          <a:lstStyle/>
          <a:p>
            <a:r>
              <a:rPr lang="de-DE" sz="2000">
                <a:solidFill>
                  <a:schemeClr val="tx2"/>
                </a:solidFill>
                <a:latin typeface="Arial" charset="0"/>
              </a:rPr>
              <a:t>Stofftransport</a:t>
            </a:r>
          </a:p>
        </p:txBody>
      </p:sp>
    </p:spTree>
  </p:cSld>
  <p:clrMapOvr>
    <a:masterClrMapping/>
  </p:clrMapOvr>
  <p:transition spd="med">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95250" y="228600"/>
            <a:ext cx="8743950" cy="1143000"/>
          </a:xfrm>
          <a:noFill/>
        </p:spPr>
        <p:txBody>
          <a:bodyPr/>
          <a:lstStyle/>
          <a:p>
            <a:pPr algn="l"/>
            <a:r>
              <a:rPr lang="de-DE" sz="3600" b="1" dirty="0" err="1" smtClean="0">
                <a:solidFill>
                  <a:srgbClr val="990000"/>
                </a:solidFill>
                <a:latin typeface="Arial" pitchFamily="34" charset="0"/>
                <a:cs typeface="Arial" pitchFamily="34" charset="0"/>
              </a:rPr>
              <a:t>Renale</a:t>
            </a:r>
            <a:r>
              <a:rPr lang="de-DE" sz="3600" b="1" dirty="0" smtClean="0">
                <a:solidFill>
                  <a:srgbClr val="990000"/>
                </a:solidFill>
                <a:latin typeface="Arial" pitchFamily="34" charset="0"/>
                <a:cs typeface="Arial" pitchFamily="34" charset="0"/>
              </a:rPr>
              <a:t> </a:t>
            </a:r>
            <a:r>
              <a:rPr lang="de-DE" sz="3600" b="1" dirty="0" err="1" smtClean="0">
                <a:solidFill>
                  <a:srgbClr val="990000"/>
                </a:solidFill>
                <a:latin typeface="Arial" pitchFamily="34" charset="0"/>
                <a:cs typeface="Arial" pitchFamily="34" charset="0"/>
              </a:rPr>
              <a:t>Osteodystrophie</a:t>
            </a:r>
            <a:endParaRPr lang="de-DE" sz="3600" b="1" dirty="0" smtClean="0">
              <a:solidFill>
                <a:srgbClr val="990000"/>
              </a:solidFill>
              <a:latin typeface="Arial" pitchFamily="34" charset="0"/>
              <a:cs typeface="Arial" pitchFamily="34" charset="0"/>
            </a:endParaRPr>
          </a:p>
        </p:txBody>
      </p:sp>
      <p:pic>
        <p:nvPicPr>
          <p:cNvPr id="34819" name="Picture 3" descr="msotw9_temp0"/>
          <p:cNvPicPr>
            <a:picLocks noChangeAspect="1" noChangeArrowheads="1"/>
          </p:cNvPicPr>
          <p:nvPr/>
        </p:nvPicPr>
        <p:blipFill>
          <a:blip r:embed="rId2" cstate="print"/>
          <a:srcRect r="68571" b="60272"/>
          <a:stretch>
            <a:fillRect/>
          </a:stretch>
        </p:blipFill>
        <p:spPr bwMode="auto">
          <a:xfrm>
            <a:off x="7283450" y="1371600"/>
            <a:ext cx="3003550" cy="5257800"/>
          </a:xfrm>
          <a:prstGeom prst="rect">
            <a:avLst/>
          </a:prstGeom>
          <a:noFill/>
          <a:ln w="9525">
            <a:noFill/>
            <a:miter lim="800000"/>
            <a:headEnd/>
            <a:tailEnd/>
          </a:ln>
        </p:spPr>
      </p:pic>
      <p:pic>
        <p:nvPicPr>
          <p:cNvPr id="34820" name="Picture 4" descr="msotw9_temp0"/>
          <p:cNvPicPr>
            <a:picLocks noChangeAspect="1" noChangeArrowheads="1"/>
          </p:cNvPicPr>
          <p:nvPr/>
        </p:nvPicPr>
        <p:blipFill>
          <a:blip r:embed="rId3" cstate="print"/>
          <a:srcRect t="49915" r="60318"/>
          <a:stretch>
            <a:fillRect/>
          </a:stretch>
        </p:blipFill>
        <p:spPr bwMode="auto">
          <a:xfrm>
            <a:off x="76200" y="1219200"/>
            <a:ext cx="2922588" cy="5105400"/>
          </a:xfrm>
          <a:prstGeom prst="rect">
            <a:avLst/>
          </a:prstGeom>
          <a:noFill/>
          <a:ln w="9525">
            <a:noFill/>
            <a:miter lim="800000"/>
            <a:headEnd/>
            <a:tailEnd/>
          </a:ln>
        </p:spPr>
      </p:pic>
      <p:pic>
        <p:nvPicPr>
          <p:cNvPr id="34821" name="Picture 5" descr="Osteop"/>
          <p:cNvPicPr>
            <a:picLocks noChangeAspect="1" noChangeArrowheads="1"/>
          </p:cNvPicPr>
          <p:nvPr/>
        </p:nvPicPr>
        <p:blipFill>
          <a:blip r:embed="rId4" cstate="print"/>
          <a:srcRect/>
          <a:stretch>
            <a:fillRect/>
          </a:stretch>
        </p:blipFill>
        <p:spPr bwMode="auto">
          <a:xfrm>
            <a:off x="3105150" y="1884363"/>
            <a:ext cx="4133850" cy="4059237"/>
          </a:xfrm>
          <a:prstGeom prst="rect">
            <a:avLst/>
          </a:prstGeom>
          <a:noFill/>
          <a:ln w="9525">
            <a:noFill/>
            <a:miter lim="800000"/>
            <a:headEnd/>
            <a:tailEnd/>
          </a:ln>
        </p:spPr>
      </p:pic>
      <p:sp>
        <p:nvSpPr>
          <p:cNvPr id="34822" name="Text Box 6">
            <a:hlinkClick r:id="rId5" action="ppaction://hlinksldjump"/>
          </p:cNvPr>
          <p:cNvSpPr txBox="1">
            <a:spLocks noChangeArrowheads="1"/>
          </p:cNvSpPr>
          <p:nvPr/>
        </p:nvSpPr>
        <p:spPr bwMode="auto">
          <a:xfrm>
            <a:off x="0" y="0"/>
            <a:ext cx="782638" cy="336550"/>
          </a:xfrm>
          <a:prstGeom prst="rect">
            <a:avLst/>
          </a:prstGeom>
          <a:noFill/>
          <a:ln w="7938">
            <a:noFill/>
            <a:miter lim="800000"/>
            <a:headEnd/>
            <a:tailEnd/>
          </a:ln>
        </p:spPr>
        <p:txBody>
          <a:bodyPr wrap="none">
            <a:spAutoFit/>
          </a:bodyPr>
          <a:lstStyle/>
          <a:p>
            <a:r>
              <a:rPr lang="de-CH" sz="1600">
                <a:latin typeface="Arial" charset="0"/>
                <a:hlinkClick r:id="rId6" action="ppaction://hlinksldjump"/>
              </a:rPr>
              <a:t>zurück</a:t>
            </a:r>
            <a:endParaRPr lang="de-CH" sz="1600">
              <a:latin typeface="Arial" charset="0"/>
            </a:endParaRP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152400" y="228600"/>
            <a:ext cx="7153275" cy="1143000"/>
          </a:xfrm>
          <a:noFill/>
        </p:spPr>
        <p:txBody>
          <a:bodyPr/>
          <a:lstStyle/>
          <a:p>
            <a:pPr algn="l"/>
            <a:r>
              <a:rPr lang="de-DE" sz="3600" b="1" dirty="0" err="1" smtClean="0">
                <a:solidFill>
                  <a:srgbClr val="990000"/>
                </a:solidFill>
                <a:latin typeface="Arial" pitchFamily="34" charset="0"/>
                <a:cs typeface="Arial" pitchFamily="34" charset="0"/>
              </a:rPr>
              <a:t>Atherosklerose</a:t>
            </a:r>
            <a:r>
              <a:rPr lang="de-DE" sz="3600" b="1" dirty="0" smtClean="0">
                <a:solidFill>
                  <a:srgbClr val="990000"/>
                </a:solidFill>
                <a:latin typeface="Arial" pitchFamily="34" charset="0"/>
                <a:cs typeface="Arial" pitchFamily="34" charset="0"/>
              </a:rPr>
              <a:t> I</a:t>
            </a:r>
          </a:p>
        </p:txBody>
      </p:sp>
      <p:pic>
        <p:nvPicPr>
          <p:cNvPr id="36867" name="Picture 3" descr="msotw9_temp0"/>
          <p:cNvPicPr>
            <a:picLocks noChangeAspect="1" noChangeArrowheads="1"/>
          </p:cNvPicPr>
          <p:nvPr/>
        </p:nvPicPr>
        <p:blipFill>
          <a:blip r:embed="rId2" cstate="print"/>
          <a:srcRect l="32468" t="64049" r="44156" b="8635"/>
          <a:stretch>
            <a:fillRect/>
          </a:stretch>
        </p:blipFill>
        <p:spPr bwMode="auto">
          <a:xfrm>
            <a:off x="711200" y="1371600"/>
            <a:ext cx="3616325" cy="5181600"/>
          </a:xfrm>
          <a:prstGeom prst="rect">
            <a:avLst/>
          </a:prstGeom>
          <a:noFill/>
          <a:ln w="9525">
            <a:noFill/>
            <a:miter lim="800000"/>
            <a:headEnd/>
            <a:tailEnd/>
          </a:ln>
        </p:spPr>
      </p:pic>
      <p:pic>
        <p:nvPicPr>
          <p:cNvPr id="36868" name="Picture 4" descr="msotw9_temp0"/>
          <p:cNvPicPr>
            <a:picLocks noChangeAspect="1" noChangeArrowheads="1"/>
          </p:cNvPicPr>
          <p:nvPr/>
        </p:nvPicPr>
        <p:blipFill>
          <a:blip r:embed="rId2" cstate="print"/>
          <a:srcRect l="57143" t="75352" r="5194" b="8635"/>
          <a:stretch>
            <a:fillRect/>
          </a:stretch>
        </p:blipFill>
        <p:spPr bwMode="auto">
          <a:xfrm>
            <a:off x="4543425" y="4495800"/>
            <a:ext cx="4886325" cy="2057400"/>
          </a:xfrm>
          <a:prstGeom prst="rect">
            <a:avLst/>
          </a:prstGeom>
          <a:noFill/>
          <a:ln w="9525">
            <a:noFill/>
            <a:miter lim="800000"/>
            <a:headEnd/>
            <a:tailEnd/>
          </a:ln>
        </p:spPr>
      </p:pic>
      <p:pic>
        <p:nvPicPr>
          <p:cNvPr id="36869" name="Picture 5" descr="msotw9_temp0"/>
          <p:cNvPicPr>
            <a:picLocks noChangeAspect="1" noChangeArrowheads="1"/>
          </p:cNvPicPr>
          <p:nvPr/>
        </p:nvPicPr>
        <p:blipFill>
          <a:blip r:embed="rId2" cstate="print"/>
          <a:srcRect l="57143" t="48979" r="5194" b="31241"/>
          <a:stretch>
            <a:fillRect/>
          </a:stretch>
        </p:blipFill>
        <p:spPr bwMode="auto">
          <a:xfrm>
            <a:off x="4543425" y="1371600"/>
            <a:ext cx="4886325" cy="3048000"/>
          </a:xfrm>
          <a:prstGeom prst="rect">
            <a:avLst/>
          </a:prstGeom>
          <a:noFill/>
          <a:ln w="9525">
            <a:noFill/>
            <a:miter lim="800000"/>
            <a:headEnd/>
            <a:tailEnd/>
          </a:ln>
        </p:spPr>
      </p:pic>
      <p:sp>
        <p:nvSpPr>
          <p:cNvPr id="36870" name="Text Box 6">
            <a:hlinkClick r:id="rId3" action="ppaction://hlinksldjump"/>
          </p:cNvPr>
          <p:cNvSpPr txBox="1">
            <a:spLocks noChangeArrowheads="1"/>
          </p:cNvSpPr>
          <p:nvPr/>
        </p:nvSpPr>
        <p:spPr bwMode="auto">
          <a:xfrm>
            <a:off x="0" y="0"/>
            <a:ext cx="782638" cy="336550"/>
          </a:xfrm>
          <a:prstGeom prst="rect">
            <a:avLst/>
          </a:prstGeom>
          <a:noFill/>
          <a:ln w="7938">
            <a:noFill/>
            <a:miter lim="800000"/>
            <a:headEnd/>
            <a:tailEnd/>
          </a:ln>
        </p:spPr>
        <p:txBody>
          <a:bodyPr wrap="none">
            <a:spAutoFit/>
          </a:bodyPr>
          <a:lstStyle/>
          <a:p>
            <a:r>
              <a:rPr lang="de-CH" sz="1600">
                <a:latin typeface="Arial" charset="0"/>
                <a:hlinkClick r:id="rId4" action="ppaction://hlinksldjump"/>
              </a:rPr>
              <a:t>zurück</a:t>
            </a:r>
            <a:endParaRPr lang="de-CH" sz="1600">
              <a:latin typeface="Arial" charset="0"/>
            </a:endParaRP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171450" y="228600"/>
            <a:ext cx="8743950" cy="1143000"/>
          </a:xfrm>
          <a:noFill/>
        </p:spPr>
        <p:txBody>
          <a:bodyPr/>
          <a:lstStyle/>
          <a:p>
            <a:pPr algn="l"/>
            <a:r>
              <a:rPr lang="de-DE" sz="3600" b="1" dirty="0" err="1" smtClean="0">
                <a:solidFill>
                  <a:srgbClr val="990000"/>
                </a:solidFill>
                <a:latin typeface="Arial" pitchFamily="34" charset="0"/>
                <a:cs typeface="Arial" pitchFamily="34" charset="0"/>
              </a:rPr>
              <a:t>Atherosklerose</a:t>
            </a:r>
            <a:r>
              <a:rPr lang="de-DE" sz="3600" b="1" dirty="0" smtClean="0">
                <a:solidFill>
                  <a:srgbClr val="990000"/>
                </a:solidFill>
                <a:latin typeface="Arial" pitchFamily="34" charset="0"/>
                <a:cs typeface="Arial" pitchFamily="34" charset="0"/>
              </a:rPr>
              <a:t> ? II</a:t>
            </a:r>
          </a:p>
        </p:txBody>
      </p:sp>
      <p:pic>
        <p:nvPicPr>
          <p:cNvPr id="37891" name="Picture 3" descr="msotw9_temp0"/>
          <p:cNvPicPr>
            <a:picLocks noChangeAspect="1" noChangeArrowheads="1"/>
          </p:cNvPicPr>
          <p:nvPr/>
        </p:nvPicPr>
        <p:blipFill>
          <a:blip r:embed="rId2" cstate="print"/>
          <a:srcRect l="10390" t="34438" r="55844" b="39717"/>
          <a:stretch>
            <a:fillRect/>
          </a:stretch>
        </p:blipFill>
        <p:spPr bwMode="auto">
          <a:xfrm>
            <a:off x="6327775" y="1600200"/>
            <a:ext cx="3959225" cy="4191000"/>
          </a:xfrm>
          <a:prstGeom prst="rect">
            <a:avLst/>
          </a:prstGeom>
          <a:noFill/>
          <a:ln w="9525">
            <a:noFill/>
            <a:miter lim="800000"/>
            <a:headEnd/>
            <a:tailEnd/>
          </a:ln>
        </p:spPr>
      </p:pic>
      <p:pic>
        <p:nvPicPr>
          <p:cNvPr id="37892" name="Picture 4" descr="Calciphylaxis01"/>
          <p:cNvPicPr>
            <a:picLocks noChangeAspect="1" noChangeArrowheads="1"/>
          </p:cNvPicPr>
          <p:nvPr/>
        </p:nvPicPr>
        <p:blipFill>
          <a:blip r:embed="rId3" cstate="print"/>
          <a:srcRect l="4167" r="4167" b="4358"/>
          <a:stretch>
            <a:fillRect/>
          </a:stretch>
        </p:blipFill>
        <p:spPr bwMode="auto">
          <a:xfrm>
            <a:off x="0" y="1600200"/>
            <a:ext cx="6515100" cy="4191000"/>
          </a:xfrm>
          <a:prstGeom prst="rect">
            <a:avLst/>
          </a:prstGeom>
          <a:noFill/>
          <a:ln w="9525">
            <a:noFill/>
            <a:miter lim="800000"/>
            <a:headEnd/>
            <a:tailEnd/>
          </a:ln>
        </p:spPr>
      </p:pic>
      <p:sp>
        <p:nvSpPr>
          <p:cNvPr id="37893" name="Text Box 5">
            <a:hlinkClick r:id="rId4" action="ppaction://hlinksldjump"/>
          </p:cNvPr>
          <p:cNvSpPr txBox="1">
            <a:spLocks noChangeArrowheads="1"/>
          </p:cNvSpPr>
          <p:nvPr/>
        </p:nvSpPr>
        <p:spPr bwMode="auto">
          <a:xfrm>
            <a:off x="0" y="0"/>
            <a:ext cx="782638" cy="336550"/>
          </a:xfrm>
          <a:prstGeom prst="rect">
            <a:avLst/>
          </a:prstGeom>
          <a:noFill/>
          <a:ln w="7938">
            <a:noFill/>
            <a:miter lim="800000"/>
            <a:headEnd/>
            <a:tailEnd/>
          </a:ln>
        </p:spPr>
        <p:txBody>
          <a:bodyPr wrap="none">
            <a:spAutoFit/>
          </a:bodyPr>
          <a:lstStyle/>
          <a:p>
            <a:r>
              <a:rPr lang="de-CH" sz="1600">
                <a:latin typeface="Arial" charset="0"/>
                <a:hlinkClick r:id="rId5" action="ppaction://hlinksldjump"/>
              </a:rPr>
              <a:t>zurück</a:t>
            </a:r>
            <a:endParaRPr lang="de-CH" sz="1600">
              <a:latin typeface="Arial" charset="0"/>
            </a:endParaRP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Fußzeilenplatzhalter 1"/>
          <p:cNvSpPr>
            <a:spLocks noGrp="1"/>
          </p:cNvSpPr>
          <p:nvPr>
            <p:ph type="ftr" sz="quarter" idx="10"/>
          </p:nvPr>
        </p:nvSpPr>
        <p:spPr>
          <a:noFill/>
        </p:spPr>
        <p:txBody>
          <a:bodyPr/>
          <a:lstStyle/>
          <a:p>
            <a:r>
              <a:rPr lang="de-DE">
                <a:latin typeface="Arial" charset="0"/>
              </a:rPr>
              <a:t>DOPPS Young et al. NDT 2003</a:t>
            </a:r>
          </a:p>
        </p:txBody>
      </p:sp>
      <p:sp>
        <p:nvSpPr>
          <p:cNvPr id="4100" name="Rectangle 2"/>
          <p:cNvSpPr>
            <a:spLocks noGrp="1" noChangeArrowheads="1"/>
          </p:cNvSpPr>
          <p:nvPr>
            <p:ph type="title" idx="4294967295"/>
          </p:nvPr>
        </p:nvSpPr>
        <p:spPr>
          <a:xfrm>
            <a:off x="0" y="0"/>
            <a:ext cx="10287000" cy="1219200"/>
          </a:xfrm>
          <a:noFill/>
        </p:spPr>
        <p:txBody>
          <a:bodyPr/>
          <a:lstStyle/>
          <a:p>
            <a:pPr algn="l"/>
            <a:r>
              <a:rPr lang="de-DE" sz="3600" b="1" dirty="0" smtClean="0">
                <a:solidFill>
                  <a:srgbClr val="CC3300"/>
                </a:solidFill>
                <a:latin typeface="Arial" pitchFamily="34" charset="0"/>
                <a:cs typeface="Arial" pitchFamily="34" charset="0"/>
              </a:rPr>
              <a:t>PTH und Mortalität</a:t>
            </a:r>
          </a:p>
        </p:txBody>
      </p:sp>
      <p:cxnSp>
        <p:nvCxnSpPr>
          <p:cNvPr id="4101" name="AutoShape 3"/>
          <p:cNvCxnSpPr>
            <a:cxnSpLocks noChangeShapeType="1"/>
          </p:cNvCxnSpPr>
          <p:nvPr/>
        </p:nvCxnSpPr>
        <p:spPr bwMode="auto">
          <a:xfrm rot="5400000" flipV="1">
            <a:off x="4438650" y="5089525"/>
            <a:ext cx="1588" cy="1588"/>
          </a:xfrm>
          <a:prstGeom prst="bentConnector3">
            <a:avLst>
              <a:gd name="adj1" fmla="val -42900014"/>
            </a:avLst>
          </a:prstGeom>
          <a:noFill/>
          <a:ln w="7938">
            <a:noFill/>
            <a:miter lim="800000"/>
            <a:headEnd/>
            <a:tailEnd/>
          </a:ln>
        </p:spPr>
      </p:cxnSp>
      <p:graphicFrame>
        <p:nvGraphicFramePr>
          <p:cNvPr id="4098" name="Object 0"/>
          <p:cNvGraphicFramePr>
            <a:graphicFrameLocks noChangeAspect="1"/>
          </p:cNvGraphicFramePr>
          <p:nvPr/>
        </p:nvGraphicFramePr>
        <p:xfrm>
          <a:off x="1614488" y="1341438"/>
          <a:ext cx="6858000" cy="4572000"/>
        </p:xfrm>
        <a:graphic>
          <a:graphicData uri="http://schemas.openxmlformats.org/presentationml/2006/ole">
            <p:oleObj spid="_x0000_s4098" name="Diagramm" r:id="rId3" imgW="6857865" imgH="4572180" progId="">
              <p:embed followColorScheme="full"/>
            </p:oleObj>
          </a:graphicData>
        </a:graphic>
      </p:graphicFrame>
      <p:sp>
        <p:nvSpPr>
          <p:cNvPr id="4102" name="Text Box 5"/>
          <p:cNvSpPr txBox="1">
            <a:spLocks noChangeArrowheads="1"/>
          </p:cNvSpPr>
          <p:nvPr/>
        </p:nvSpPr>
        <p:spPr bwMode="auto">
          <a:xfrm>
            <a:off x="3908425" y="5726113"/>
            <a:ext cx="2787650" cy="366712"/>
          </a:xfrm>
          <a:prstGeom prst="rect">
            <a:avLst/>
          </a:prstGeom>
          <a:noFill/>
          <a:ln w="7938">
            <a:noFill/>
            <a:miter lim="800000"/>
            <a:headEnd/>
            <a:tailEnd/>
          </a:ln>
        </p:spPr>
        <p:txBody>
          <a:bodyPr wrap="none">
            <a:spAutoFit/>
          </a:bodyPr>
          <a:lstStyle/>
          <a:p>
            <a:r>
              <a:rPr lang="de-DE" sz="1800">
                <a:latin typeface="Arial" charset="0"/>
              </a:rPr>
              <a:t>Serum iPTH level [ng/mL]</a:t>
            </a:r>
          </a:p>
        </p:txBody>
      </p:sp>
      <p:sp>
        <p:nvSpPr>
          <p:cNvPr id="4103" name="Text Box 6"/>
          <p:cNvSpPr txBox="1">
            <a:spLocks noChangeArrowheads="1"/>
          </p:cNvSpPr>
          <p:nvPr/>
        </p:nvSpPr>
        <p:spPr bwMode="auto">
          <a:xfrm rot="-5400000">
            <a:off x="277019" y="3332957"/>
            <a:ext cx="2457450" cy="366712"/>
          </a:xfrm>
          <a:prstGeom prst="rect">
            <a:avLst/>
          </a:prstGeom>
          <a:noFill/>
          <a:ln w="7938">
            <a:noFill/>
            <a:miter lim="800000"/>
            <a:headEnd/>
            <a:tailEnd/>
          </a:ln>
        </p:spPr>
        <p:txBody>
          <a:bodyPr wrap="none">
            <a:spAutoFit/>
          </a:bodyPr>
          <a:lstStyle/>
          <a:p>
            <a:r>
              <a:rPr lang="de-DE" sz="1800">
                <a:latin typeface="Arial" charset="0"/>
              </a:rPr>
              <a:t>Adjusted mortality rate</a:t>
            </a:r>
          </a:p>
        </p:txBody>
      </p:sp>
      <p:sp>
        <p:nvSpPr>
          <p:cNvPr id="4104" name="Text Box 7"/>
          <p:cNvSpPr txBox="1">
            <a:spLocks noChangeArrowheads="1"/>
          </p:cNvSpPr>
          <p:nvPr/>
        </p:nvSpPr>
        <p:spPr bwMode="auto">
          <a:xfrm>
            <a:off x="3848100" y="1844675"/>
            <a:ext cx="282575" cy="396875"/>
          </a:xfrm>
          <a:prstGeom prst="rect">
            <a:avLst/>
          </a:prstGeom>
          <a:noFill/>
          <a:ln w="7938">
            <a:noFill/>
            <a:miter lim="800000"/>
            <a:headEnd/>
            <a:tailEnd/>
          </a:ln>
        </p:spPr>
        <p:txBody>
          <a:bodyPr wrap="none">
            <a:spAutoFit/>
          </a:bodyPr>
          <a:lstStyle/>
          <a:p>
            <a:r>
              <a:rPr lang="de-DE" sz="2000" b="1">
                <a:solidFill>
                  <a:srgbClr val="CC3300"/>
                </a:solidFill>
                <a:latin typeface="Arial" charset="0"/>
              </a:rPr>
              <a:t>*</a:t>
            </a:r>
          </a:p>
        </p:txBody>
      </p:sp>
      <p:sp>
        <p:nvSpPr>
          <p:cNvPr id="4105" name="Text Box 8"/>
          <p:cNvSpPr txBox="1">
            <a:spLocks noChangeArrowheads="1"/>
          </p:cNvSpPr>
          <p:nvPr/>
        </p:nvSpPr>
        <p:spPr bwMode="auto">
          <a:xfrm>
            <a:off x="2949575" y="1773238"/>
            <a:ext cx="825500" cy="366712"/>
          </a:xfrm>
          <a:prstGeom prst="rect">
            <a:avLst/>
          </a:prstGeom>
          <a:noFill/>
          <a:ln w="7938">
            <a:noFill/>
            <a:miter lim="800000"/>
            <a:headEnd/>
            <a:tailEnd/>
          </a:ln>
        </p:spPr>
        <p:txBody>
          <a:bodyPr wrap="none">
            <a:spAutoFit/>
          </a:bodyPr>
          <a:lstStyle/>
          <a:p>
            <a:r>
              <a:rPr lang="de-DE" sz="1800">
                <a:latin typeface="Arial" charset="0"/>
              </a:rPr>
              <a:t>n=143</a:t>
            </a:r>
          </a:p>
        </p:txBody>
      </p:sp>
    </p:spTree>
  </p:cSld>
  <p:clrMapOvr>
    <a:masterClrMapping/>
  </p:clrMapOvr>
  <p:transition spd="med">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Fußzeilenplatzhalter 1"/>
          <p:cNvSpPr>
            <a:spLocks noGrp="1"/>
          </p:cNvSpPr>
          <p:nvPr>
            <p:ph type="ftr" sz="quarter" idx="10"/>
          </p:nvPr>
        </p:nvSpPr>
        <p:spPr>
          <a:noFill/>
        </p:spPr>
        <p:txBody>
          <a:bodyPr/>
          <a:lstStyle/>
          <a:p>
            <a:r>
              <a:rPr lang="de-DE">
                <a:latin typeface="Arial" charset="0"/>
              </a:rPr>
              <a:t>DOPPS Young et al. NDT 2003</a:t>
            </a:r>
          </a:p>
        </p:txBody>
      </p:sp>
      <p:sp>
        <p:nvSpPr>
          <p:cNvPr id="5124" name="Rectangle 2"/>
          <p:cNvSpPr>
            <a:spLocks noGrp="1" noChangeArrowheads="1"/>
          </p:cNvSpPr>
          <p:nvPr>
            <p:ph type="title" idx="4294967295"/>
          </p:nvPr>
        </p:nvSpPr>
        <p:spPr>
          <a:xfrm>
            <a:off x="0" y="0"/>
            <a:ext cx="10287000" cy="1219200"/>
          </a:xfrm>
          <a:noFill/>
        </p:spPr>
        <p:txBody>
          <a:bodyPr/>
          <a:lstStyle/>
          <a:p>
            <a:pPr algn="l"/>
            <a:r>
              <a:rPr lang="de-DE" sz="3600" b="1" dirty="0" smtClean="0">
                <a:solidFill>
                  <a:srgbClr val="CC3300"/>
                </a:solidFill>
                <a:latin typeface="Arial" pitchFamily="34" charset="0"/>
                <a:cs typeface="Arial" pitchFamily="34" charset="0"/>
              </a:rPr>
              <a:t>Calcium und Mortalität</a:t>
            </a:r>
          </a:p>
        </p:txBody>
      </p:sp>
      <p:cxnSp>
        <p:nvCxnSpPr>
          <p:cNvPr id="5125" name="AutoShape 3"/>
          <p:cNvCxnSpPr>
            <a:cxnSpLocks noChangeShapeType="1"/>
          </p:cNvCxnSpPr>
          <p:nvPr/>
        </p:nvCxnSpPr>
        <p:spPr bwMode="auto">
          <a:xfrm rot="5400000" flipV="1">
            <a:off x="4438650" y="5089525"/>
            <a:ext cx="1588" cy="1588"/>
          </a:xfrm>
          <a:prstGeom prst="bentConnector3">
            <a:avLst>
              <a:gd name="adj1" fmla="val -42900014"/>
            </a:avLst>
          </a:prstGeom>
          <a:noFill/>
          <a:ln w="7938">
            <a:noFill/>
            <a:miter lim="800000"/>
            <a:headEnd/>
            <a:tailEnd/>
          </a:ln>
        </p:spPr>
      </p:cxnSp>
      <p:graphicFrame>
        <p:nvGraphicFramePr>
          <p:cNvPr id="5122" name="Object 0"/>
          <p:cNvGraphicFramePr>
            <a:graphicFrameLocks noChangeAspect="1"/>
          </p:cNvGraphicFramePr>
          <p:nvPr/>
        </p:nvGraphicFramePr>
        <p:xfrm>
          <a:off x="1614488" y="1341438"/>
          <a:ext cx="6858000" cy="4572000"/>
        </p:xfrm>
        <a:graphic>
          <a:graphicData uri="http://schemas.openxmlformats.org/presentationml/2006/ole">
            <p:oleObj spid="_x0000_s5122" name="Diagramm" r:id="rId3" imgW="6857865" imgH="4572180" progId="">
              <p:embed followColorScheme="full"/>
            </p:oleObj>
          </a:graphicData>
        </a:graphic>
      </p:graphicFrame>
      <p:sp>
        <p:nvSpPr>
          <p:cNvPr id="5126" name="Text Box 5"/>
          <p:cNvSpPr txBox="1">
            <a:spLocks noChangeArrowheads="1"/>
          </p:cNvSpPr>
          <p:nvPr/>
        </p:nvSpPr>
        <p:spPr bwMode="auto">
          <a:xfrm>
            <a:off x="3749675" y="5726113"/>
            <a:ext cx="3105150" cy="366712"/>
          </a:xfrm>
          <a:prstGeom prst="rect">
            <a:avLst/>
          </a:prstGeom>
          <a:noFill/>
          <a:ln w="7938">
            <a:noFill/>
            <a:miter lim="800000"/>
            <a:headEnd/>
            <a:tailEnd/>
          </a:ln>
        </p:spPr>
        <p:txBody>
          <a:bodyPr wrap="none">
            <a:spAutoFit/>
          </a:bodyPr>
          <a:lstStyle/>
          <a:p>
            <a:r>
              <a:rPr lang="de-DE" sz="1800">
                <a:latin typeface="Arial" charset="0"/>
              </a:rPr>
              <a:t>Serum Calcium level [mg/dL]</a:t>
            </a:r>
          </a:p>
        </p:txBody>
      </p:sp>
      <p:sp>
        <p:nvSpPr>
          <p:cNvPr id="5127" name="Text Box 6"/>
          <p:cNvSpPr txBox="1">
            <a:spLocks noChangeArrowheads="1"/>
          </p:cNvSpPr>
          <p:nvPr/>
        </p:nvSpPr>
        <p:spPr bwMode="auto">
          <a:xfrm rot="-5400000">
            <a:off x="277019" y="3332957"/>
            <a:ext cx="2457450" cy="366712"/>
          </a:xfrm>
          <a:prstGeom prst="rect">
            <a:avLst/>
          </a:prstGeom>
          <a:noFill/>
          <a:ln w="7938">
            <a:noFill/>
            <a:miter lim="800000"/>
            <a:headEnd/>
            <a:tailEnd/>
          </a:ln>
        </p:spPr>
        <p:txBody>
          <a:bodyPr wrap="none">
            <a:spAutoFit/>
          </a:bodyPr>
          <a:lstStyle/>
          <a:p>
            <a:r>
              <a:rPr lang="de-DE" sz="1800">
                <a:latin typeface="Arial" charset="0"/>
              </a:rPr>
              <a:t>Adjusted mortality rate</a:t>
            </a:r>
          </a:p>
        </p:txBody>
      </p:sp>
      <p:sp>
        <p:nvSpPr>
          <p:cNvPr id="5128" name="Text Box 7"/>
          <p:cNvSpPr txBox="1">
            <a:spLocks noChangeArrowheads="1"/>
          </p:cNvSpPr>
          <p:nvPr/>
        </p:nvSpPr>
        <p:spPr bwMode="auto">
          <a:xfrm>
            <a:off x="7591425" y="1557338"/>
            <a:ext cx="282575" cy="396875"/>
          </a:xfrm>
          <a:prstGeom prst="rect">
            <a:avLst/>
          </a:prstGeom>
          <a:noFill/>
          <a:ln w="7938">
            <a:noFill/>
            <a:miter lim="800000"/>
            <a:headEnd/>
            <a:tailEnd/>
          </a:ln>
        </p:spPr>
        <p:txBody>
          <a:bodyPr wrap="none">
            <a:spAutoFit/>
          </a:bodyPr>
          <a:lstStyle/>
          <a:p>
            <a:r>
              <a:rPr lang="de-DE" sz="2000" b="1">
                <a:solidFill>
                  <a:srgbClr val="CC3300"/>
                </a:solidFill>
                <a:latin typeface="Arial" charset="0"/>
              </a:rPr>
              <a:t>*</a:t>
            </a:r>
          </a:p>
        </p:txBody>
      </p:sp>
    </p:spTree>
  </p:cSld>
  <p:clrMapOvr>
    <a:masterClrMapping/>
  </p:clrMapOvr>
  <p:transition spd="med">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Fußzeilenplatzhalter 1"/>
          <p:cNvSpPr>
            <a:spLocks noGrp="1"/>
          </p:cNvSpPr>
          <p:nvPr>
            <p:ph type="ftr" sz="quarter" idx="10"/>
          </p:nvPr>
        </p:nvSpPr>
        <p:spPr>
          <a:noFill/>
        </p:spPr>
        <p:txBody>
          <a:bodyPr/>
          <a:lstStyle/>
          <a:p>
            <a:r>
              <a:rPr lang="de-DE">
                <a:latin typeface="Arial" charset="0"/>
              </a:rPr>
              <a:t>Block et al. Am J Kidney Dis 1998</a:t>
            </a:r>
          </a:p>
        </p:txBody>
      </p:sp>
      <p:sp>
        <p:nvSpPr>
          <p:cNvPr id="6148" name="Rectangle 2"/>
          <p:cNvSpPr>
            <a:spLocks noGrp="1" noChangeArrowheads="1"/>
          </p:cNvSpPr>
          <p:nvPr>
            <p:ph type="title" idx="4294967295"/>
          </p:nvPr>
        </p:nvSpPr>
        <p:spPr>
          <a:xfrm>
            <a:off x="0" y="0"/>
            <a:ext cx="10287000" cy="1219200"/>
          </a:xfrm>
          <a:noFill/>
        </p:spPr>
        <p:txBody>
          <a:bodyPr/>
          <a:lstStyle/>
          <a:p>
            <a:pPr algn="l"/>
            <a:r>
              <a:rPr lang="de-DE" sz="3600" b="1" dirty="0" smtClean="0">
                <a:solidFill>
                  <a:srgbClr val="CC3300"/>
                </a:solidFill>
                <a:latin typeface="Arial" pitchFamily="34" charset="0"/>
                <a:cs typeface="Arial" pitchFamily="34" charset="0"/>
              </a:rPr>
              <a:t>Phosphat und Mortalität</a:t>
            </a:r>
          </a:p>
        </p:txBody>
      </p:sp>
      <p:cxnSp>
        <p:nvCxnSpPr>
          <p:cNvPr id="6149" name="AutoShape 3"/>
          <p:cNvCxnSpPr>
            <a:cxnSpLocks noChangeShapeType="1"/>
          </p:cNvCxnSpPr>
          <p:nvPr/>
        </p:nvCxnSpPr>
        <p:spPr bwMode="auto">
          <a:xfrm rot="5400000" flipV="1">
            <a:off x="4438650" y="5089525"/>
            <a:ext cx="1588" cy="1588"/>
          </a:xfrm>
          <a:prstGeom prst="bentConnector3">
            <a:avLst>
              <a:gd name="adj1" fmla="val -42900014"/>
            </a:avLst>
          </a:prstGeom>
          <a:noFill/>
          <a:ln w="7938">
            <a:noFill/>
            <a:miter lim="800000"/>
            <a:headEnd/>
            <a:tailEnd/>
          </a:ln>
        </p:spPr>
      </p:cxnSp>
      <p:graphicFrame>
        <p:nvGraphicFramePr>
          <p:cNvPr id="6146" name="Object 4"/>
          <p:cNvGraphicFramePr>
            <a:graphicFrameLocks noChangeAspect="1"/>
          </p:cNvGraphicFramePr>
          <p:nvPr/>
        </p:nvGraphicFramePr>
        <p:xfrm>
          <a:off x="1614488" y="1341438"/>
          <a:ext cx="6858000" cy="4572000"/>
        </p:xfrm>
        <a:graphic>
          <a:graphicData uri="http://schemas.openxmlformats.org/presentationml/2006/ole">
            <p:oleObj spid="_x0000_s6146" name="Diagramm" r:id="rId3" imgW="6857865" imgH="4572180" progId="">
              <p:embed followColorScheme="full"/>
            </p:oleObj>
          </a:graphicData>
        </a:graphic>
      </p:graphicFrame>
      <p:sp>
        <p:nvSpPr>
          <p:cNvPr id="6150" name="Text Box 5"/>
          <p:cNvSpPr txBox="1">
            <a:spLocks noChangeArrowheads="1"/>
          </p:cNvSpPr>
          <p:nvPr/>
        </p:nvSpPr>
        <p:spPr bwMode="auto">
          <a:xfrm>
            <a:off x="3559175" y="5726113"/>
            <a:ext cx="3486150" cy="366712"/>
          </a:xfrm>
          <a:prstGeom prst="rect">
            <a:avLst/>
          </a:prstGeom>
          <a:noFill/>
          <a:ln w="7938">
            <a:noFill/>
            <a:miter lim="800000"/>
            <a:headEnd/>
            <a:tailEnd/>
          </a:ln>
        </p:spPr>
        <p:txBody>
          <a:bodyPr wrap="none">
            <a:spAutoFit/>
          </a:bodyPr>
          <a:lstStyle/>
          <a:p>
            <a:r>
              <a:rPr lang="de-DE" sz="1800">
                <a:latin typeface="Arial" charset="0"/>
              </a:rPr>
              <a:t>Serum Phosphate level [mmol/L]</a:t>
            </a:r>
          </a:p>
        </p:txBody>
      </p:sp>
      <p:sp>
        <p:nvSpPr>
          <p:cNvPr id="6151" name="Text Box 6"/>
          <p:cNvSpPr txBox="1">
            <a:spLocks noChangeArrowheads="1"/>
          </p:cNvSpPr>
          <p:nvPr/>
        </p:nvSpPr>
        <p:spPr bwMode="auto">
          <a:xfrm rot="-5400000">
            <a:off x="277019" y="3332957"/>
            <a:ext cx="2457450" cy="366712"/>
          </a:xfrm>
          <a:prstGeom prst="rect">
            <a:avLst/>
          </a:prstGeom>
          <a:noFill/>
          <a:ln w="7938">
            <a:noFill/>
            <a:miter lim="800000"/>
            <a:headEnd/>
            <a:tailEnd/>
          </a:ln>
        </p:spPr>
        <p:txBody>
          <a:bodyPr wrap="none">
            <a:spAutoFit/>
          </a:bodyPr>
          <a:lstStyle/>
          <a:p>
            <a:r>
              <a:rPr lang="de-DE" sz="1800">
                <a:latin typeface="Arial" charset="0"/>
              </a:rPr>
              <a:t>Adjusted mortality rate</a:t>
            </a:r>
          </a:p>
        </p:txBody>
      </p:sp>
      <p:sp>
        <p:nvSpPr>
          <p:cNvPr id="6152" name="Text Box 7"/>
          <p:cNvSpPr txBox="1">
            <a:spLocks noChangeArrowheads="1"/>
          </p:cNvSpPr>
          <p:nvPr/>
        </p:nvSpPr>
        <p:spPr bwMode="auto">
          <a:xfrm>
            <a:off x="6373813" y="2781300"/>
            <a:ext cx="282575" cy="396875"/>
          </a:xfrm>
          <a:prstGeom prst="rect">
            <a:avLst/>
          </a:prstGeom>
          <a:noFill/>
          <a:ln w="7938">
            <a:noFill/>
            <a:miter lim="800000"/>
            <a:headEnd/>
            <a:tailEnd/>
          </a:ln>
        </p:spPr>
        <p:txBody>
          <a:bodyPr wrap="none">
            <a:spAutoFit/>
          </a:bodyPr>
          <a:lstStyle/>
          <a:p>
            <a:r>
              <a:rPr lang="de-DE" sz="2000" b="1">
                <a:solidFill>
                  <a:srgbClr val="CC3300"/>
                </a:solidFill>
                <a:latin typeface="Arial" charset="0"/>
              </a:rPr>
              <a:t>*</a:t>
            </a:r>
          </a:p>
        </p:txBody>
      </p:sp>
      <p:sp>
        <p:nvSpPr>
          <p:cNvPr id="6153" name="Text Box 8"/>
          <p:cNvSpPr txBox="1">
            <a:spLocks noChangeArrowheads="1"/>
          </p:cNvSpPr>
          <p:nvPr/>
        </p:nvSpPr>
        <p:spPr bwMode="auto">
          <a:xfrm>
            <a:off x="7499350" y="1916113"/>
            <a:ext cx="381000" cy="396875"/>
          </a:xfrm>
          <a:prstGeom prst="rect">
            <a:avLst/>
          </a:prstGeom>
          <a:noFill/>
          <a:ln w="7938">
            <a:noFill/>
            <a:miter lim="800000"/>
            <a:headEnd/>
            <a:tailEnd/>
          </a:ln>
        </p:spPr>
        <p:txBody>
          <a:bodyPr wrap="none">
            <a:spAutoFit/>
          </a:bodyPr>
          <a:lstStyle/>
          <a:p>
            <a:r>
              <a:rPr lang="de-DE" sz="2000" b="1">
                <a:solidFill>
                  <a:srgbClr val="CC3300"/>
                </a:solidFill>
                <a:latin typeface="Arial" charset="0"/>
              </a:rPr>
              <a:t>**</a:t>
            </a:r>
          </a:p>
        </p:txBody>
      </p:sp>
      <p:sp>
        <p:nvSpPr>
          <p:cNvPr id="6154" name="Text Box 9">
            <a:hlinkClick r:id="rId4" action="ppaction://hlinkpres?slideindex=10&amp;slidetitle=Niereninsuffizienz Begleiterkrankungen und Komplikationen"/>
          </p:cNvPr>
          <p:cNvSpPr txBox="1">
            <a:spLocks noChangeArrowheads="1"/>
          </p:cNvSpPr>
          <p:nvPr/>
        </p:nvSpPr>
        <p:spPr bwMode="auto">
          <a:xfrm>
            <a:off x="30163" y="1663700"/>
            <a:ext cx="931862" cy="396875"/>
          </a:xfrm>
          <a:prstGeom prst="rect">
            <a:avLst/>
          </a:prstGeom>
          <a:noFill/>
          <a:ln w="7938">
            <a:noFill/>
            <a:miter lim="800000"/>
            <a:headEnd/>
            <a:tailEnd/>
          </a:ln>
        </p:spPr>
        <p:txBody>
          <a:bodyPr wrap="none">
            <a:spAutoFit/>
          </a:bodyPr>
          <a:lstStyle/>
          <a:p>
            <a:r>
              <a:rPr lang="de-DE" sz="2000" u="sng">
                <a:solidFill>
                  <a:schemeClr val="hlink"/>
                </a:solidFill>
                <a:latin typeface="Arial" charset="0"/>
              </a:rPr>
              <a:t>zurück</a:t>
            </a:r>
          </a:p>
        </p:txBody>
      </p:sp>
    </p:spTree>
  </p:cSld>
  <p:clrMapOvr>
    <a:masterClrMapping/>
  </p:clrMapOvr>
  <p:transition spd="med">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p:cNvSpPr>
            <a:spLocks noGrp="1" noChangeArrowheads="1"/>
          </p:cNvSpPr>
          <p:nvPr>
            <p:ph type="ftr" sz="quarter" idx="10"/>
          </p:nvPr>
        </p:nvSpPr>
        <p:spPr>
          <a:ln/>
        </p:spPr>
        <p:txBody>
          <a:bodyPr/>
          <a:lstStyle/>
          <a:p>
            <a:r>
              <a:rPr lang="de-DE"/>
              <a:t>Lopez et al.  Lancet 2006;367:1747-57</a:t>
            </a:r>
          </a:p>
        </p:txBody>
      </p:sp>
      <p:pic>
        <p:nvPicPr>
          <p:cNvPr id="815106" name="Picture 2"/>
          <p:cNvPicPr>
            <a:picLocks noChangeAspect="1" noChangeArrowheads="1"/>
          </p:cNvPicPr>
          <p:nvPr/>
        </p:nvPicPr>
        <p:blipFill>
          <a:blip r:embed="rId3" cstate="print"/>
          <a:srcRect l="7767" t="17540" r="4239" b="11681"/>
          <a:stretch>
            <a:fillRect/>
          </a:stretch>
        </p:blipFill>
        <p:spPr bwMode="auto">
          <a:xfrm>
            <a:off x="606425" y="1052736"/>
            <a:ext cx="8623300" cy="5207000"/>
          </a:xfrm>
          <a:prstGeom prst="rect">
            <a:avLst/>
          </a:prstGeom>
          <a:solidFill>
            <a:schemeClr val="accent1"/>
          </a:solidFill>
          <a:ln w="9525">
            <a:noFill/>
            <a:miter lim="800000"/>
            <a:headEnd/>
            <a:tailEnd/>
          </a:ln>
        </p:spPr>
      </p:pic>
      <p:sp>
        <p:nvSpPr>
          <p:cNvPr id="815107" name="Line 4"/>
          <p:cNvSpPr>
            <a:spLocks noChangeShapeType="1"/>
          </p:cNvSpPr>
          <p:nvPr/>
        </p:nvSpPr>
        <p:spPr bwMode="auto">
          <a:xfrm>
            <a:off x="886445" y="1556792"/>
            <a:ext cx="728663" cy="0"/>
          </a:xfrm>
          <a:prstGeom prst="line">
            <a:avLst/>
          </a:prstGeom>
          <a:noFill/>
          <a:ln w="88900">
            <a:solidFill>
              <a:srgbClr val="800000"/>
            </a:solidFill>
            <a:round/>
            <a:headEnd/>
            <a:tailEnd type="triangle" w="med" len="med"/>
          </a:ln>
        </p:spPr>
        <p:txBody>
          <a:bodyPr/>
          <a:lstStyle/>
          <a:p>
            <a:endParaRPr lang="de-DE"/>
          </a:p>
        </p:txBody>
      </p:sp>
      <p:sp>
        <p:nvSpPr>
          <p:cNvPr id="815110" name="Rectangle 6"/>
          <p:cNvSpPr>
            <a:spLocks noGrp="1" noChangeArrowheads="1"/>
          </p:cNvSpPr>
          <p:nvPr>
            <p:ph type="title" idx="4294967295"/>
          </p:nvPr>
        </p:nvSpPr>
        <p:spPr bwMode="auto">
          <a:xfrm>
            <a:off x="0" y="131291"/>
            <a:ext cx="10256838" cy="633413"/>
          </a:xfrm>
          <a:prstGeom prst="rect">
            <a:avLst/>
          </a:prstGeom>
          <a:noFill/>
          <a:ln>
            <a:miter lim="800000"/>
            <a:headEnd/>
            <a:tailEnd/>
          </a:ln>
        </p:spPr>
        <p:txBody>
          <a:bodyPr/>
          <a:lstStyle/>
          <a:p>
            <a:pPr algn="l"/>
            <a:r>
              <a:rPr lang="de-DE" sz="3600" b="1" dirty="0" smtClean="0">
                <a:solidFill>
                  <a:srgbClr val="C00000"/>
                </a:solidFill>
                <a:latin typeface="Arial" pitchFamily="34" charset="0"/>
                <a:cs typeface="Arial" pitchFamily="34" charset="0"/>
              </a:rPr>
              <a:t>Global </a:t>
            </a:r>
            <a:r>
              <a:rPr lang="de-DE" sz="3600" b="1" dirty="0" err="1" smtClean="0">
                <a:solidFill>
                  <a:srgbClr val="C00000"/>
                </a:solidFill>
                <a:latin typeface="Arial" pitchFamily="34" charset="0"/>
                <a:cs typeface="Arial" pitchFamily="34" charset="0"/>
              </a:rPr>
              <a:t>and</a:t>
            </a:r>
            <a:r>
              <a:rPr lang="de-DE" sz="3600" b="1" dirty="0" smtClean="0">
                <a:solidFill>
                  <a:srgbClr val="C00000"/>
                </a:solidFill>
                <a:latin typeface="Arial" pitchFamily="34" charset="0"/>
                <a:cs typeface="Arial" pitchFamily="34" charset="0"/>
              </a:rPr>
              <a:t> regional </a:t>
            </a:r>
            <a:r>
              <a:rPr lang="de-DE" sz="3600" b="1" dirty="0" err="1" smtClean="0">
                <a:solidFill>
                  <a:srgbClr val="C00000"/>
                </a:solidFill>
                <a:latin typeface="Arial" pitchFamily="34" charset="0"/>
                <a:cs typeface="Arial" pitchFamily="34" charset="0"/>
              </a:rPr>
              <a:t>burden</a:t>
            </a:r>
            <a:r>
              <a:rPr lang="de-DE" sz="3600" b="1" dirty="0" smtClean="0">
                <a:solidFill>
                  <a:srgbClr val="C00000"/>
                </a:solidFill>
                <a:latin typeface="Arial" pitchFamily="34" charset="0"/>
                <a:cs typeface="Arial" pitchFamily="34" charset="0"/>
              </a:rPr>
              <a:t> </a:t>
            </a:r>
            <a:r>
              <a:rPr lang="de-DE" sz="3600" b="1" dirty="0" err="1" smtClean="0">
                <a:solidFill>
                  <a:srgbClr val="C00000"/>
                </a:solidFill>
                <a:latin typeface="Arial" pitchFamily="34" charset="0"/>
                <a:cs typeface="Arial" pitchFamily="34" charset="0"/>
              </a:rPr>
              <a:t>of</a:t>
            </a:r>
            <a:r>
              <a:rPr lang="de-DE" sz="3600" b="1" dirty="0" smtClean="0">
                <a:solidFill>
                  <a:srgbClr val="C00000"/>
                </a:solidFill>
                <a:latin typeface="Arial" pitchFamily="34" charset="0"/>
                <a:cs typeface="Arial" pitchFamily="34" charset="0"/>
              </a:rPr>
              <a:t> </a:t>
            </a:r>
            <a:r>
              <a:rPr lang="de-DE" sz="3600" b="1" dirty="0" err="1" smtClean="0">
                <a:solidFill>
                  <a:srgbClr val="C00000"/>
                </a:solidFill>
                <a:latin typeface="Arial" pitchFamily="34" charset="0"/>
                <a:cs typeface="Arial" pitchFamily="34" charset="0"/>
              </a:rPr>
              <a:t>disease</a:t>
            </a:r>
            <a:r>
              <a:rPr lang="de-DE" sz="3600" b="1" dirty="0" smtClean="0">
                <a:solidFill>
                  <a:srgbClr val="C00000"/>
                </a:solidFill>
                <a:latin typeface="Arial" pitchFamily="34" charset="0"/>
                <a:cs typeface="Arial" pitchFamily="34" charset="0"/>
              </a:rPr>
              <a:t> </a:t>
            </a:r>
            <a:r>
              <a:rPr lang="de-DE" sz="3600" b="1" dirty="0" err="1" smtClean="0">
                <a:solidFill>
                  <a:srgbClr val="C00000"/>
                </a:solidFill>
                <a:latin typeface="Arial" pitchFamily="34" charset="0"/>
                <a:cs typeface="Arial" pitchFamily="34" charset="0"/>
              </a:rPr>
              <a:t>and</a:t>
            </a:r>
            <a:r>
              <a:rPr lang="de-DE" sz="3600" b="1" dirty="0" smtClean="0">
                <a:solidFill>
                  <a:srgbClr val="C00000"/>
                </a:solidFill>
                <a:latin typeface="Arial" pitchFamily="34" charset="0"/>
                <a:cs typeface="Arial" pitchFamily="34" charset="0"/>
              </a:rPr>
              <a:t> </a:t>
            </a:r>
            <a:r>
              <a:rPr lang="de-DE" sz="3600" b="1" dirty="0" err="1" smtClean="0">
                <a:solidFill>
                  <a:srgbClr val="C00000"/>
                </a:solidFill>
                <a:latin typeface="Arial" pitchFamily="34" charset="0"/>
                <a:cs typeface="Arial" pitchFamily="34" charset="0"/>
              </a:rPr>
              <a:t>risk</a:t>
            </a:r>
            <a:endParaRPr lang="de-DE" sz="3600" b="1" dirty="0" smtClean="0">
              <a:solidFill>
                <a:srgbClr val="C00000"/>
              </a:solidFill>
              <a:latin typeface="Arial" pitchFamily="34" charset="0"/>
              <a:cs typeface="Arial" pitchFamily="34" charset="0"/>
            </a:endParaRPr>
          </a:p>
        </p:txBody>
      </p:sp>
      <p:sp>
        <p:nvSpPr>
          <p:cNvPr id="6" name="Textfeld 5"/>
          <p:cNvSpPr txBox="1"/>
          <p:nvPr/>
        </p:nvSpPr>
        <p:spPr>
          <a:xfrm>
            <a:off x="1338496" y="503094"/>
            <a:ext cx="881973" cy="400110"/>
          </a:xfrm>
          <a:prstGeom prst="rect">
            <a:avLst/>
          </a:prstGeom>
          <a:noFill/>
        </p:spPr>
        <p:txBody>
          <a:bodyPr wrap="none" rtlCol="0">
            <a:spAutoFit/>
          </a:bodyPr>
          <a:lstStyle/>
          <a:p>
            <a:r>
              <a:rPr lang="de-DE" sz="2000" dirty="0" smtClean="0">
                <a:hlinkClick r:id="rId4" action="ppaction://hlinksldjump"/>
              </a:rPr>
              <a:t>zurück</a:t>
            </a:r>
            <a:endParaRPr lang="de-DE" sz="2000" dirty="0"/>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0"/>
          <p:cNvSpPr>
            <a:spLocks noGrp="1" noChangeArrowheads="1"/>
          </p:cNvSpPr>
          <p:nvPr>
            <p:ph type="ftr" sz="quarter" idx="10"/>
          </p:nvPr>
        </p:nvSpPr>
        <p:spPr>
          <a:ln/>
        </p:spPr>
        <p:txBody>
          <a:bodyPr/>
          <a:lstStyle/>
          <a:p>
            <a:r>
              <a:rPr lang="de-DE"/>
              <a:t>ESH/ESC Eur Heart J 2007;28:1462–1536</a:t>
            </a:r>
          </a:p>
        </p:txBody>
      </p:sp>
      <p:sp>
        <p:nvSpPr>
          <p:cNvPr id="977922" name="Foliennummernplatzhalter 2"/>
          <p:cNvSpPr txBox="1">
            <a:spLocks noGrp="1"/>
          </p:cNvSpPr>
          <p:nvPr/>
        </p:nvSpPr>
        <p:spPr bwMode="auto">
          <a:xfrm>
            <a:off x="7631113" y="6573838"/>
            <a:ext cx="2400300" cy="274637"/>
          </a:xfrm>
          <a:prstGeom prst="rect">
            <a:avLst/>
          </a:prstGeom>
          <a:noFill/>
          <a:ln w="9525">
            <a:noFill/>
            <a:miter lim="800000"/>
            <a:headEnd/>
            <a:tailEnd/>
          </a:ln>
        </p:spPr>
        <p:txBody>
          <a:bodyPr rIns="0" anchor="b">
            <a:spAutoFit/>
          </a:bodyPr>
          <a:lstStyle/>
          <a:p>
            <a:pPr algn="r" eaLnBrk="0" hangingPunct="0"/>
            <a:fld id="{AAC49BC8-CF17-4245-B975-22CDD1B83A80}" type="slidenum">
              <a:rPr lang="de-DE" sz="1200">
                <a:solidFill>
                  <a:schemeClr val="tx1"/>
                </a:solidFill>
                <a:latin typeface="Arial" pitchFamily="34" charset="0"/>
              </a:rPr>
              <a:pPr algn="r" eaLnBrk="0" hangingPunct="0"/>
              <a:t>39</a:t>
            </a:fld>
            <a:endParaRPr lang="de-DE" sz="1200">
              <a:solidFill>
                <a:schemeClr val="tx1"/>
              </a:solidFill>
              <a:latin typeface="Arial" pitchFamily="34" charset="0"/>
            </a:endParaRPr>
          </a:p>
        </p:txBody>
      </p:sp>
      <p:sp>
        <p:nvSpPr>
          <p:cNvPr id="977923" name="Rectangle 79"/>
          <p:cNvSpPr>
            <a:spLocks noGrp="1" noChangeArrowheads="1"/>
          </p:cNvSpPr>
          <p:nvPr>
            <p:ph type="title" idx="4294967295"/>
          </p:nvPr>
        </p:nvSpPr>
        <p:spPr bwMode="gray">
          <a:xfrm>
            <a:off x="30163" y="44450"/>
            <a:ext cx="9258300" cy="549275"/>
          </a:xfrm>
          <a:prstGeom prst="rect">
            <a:avLst/>
          </a:prstGeom>
          <a:noFill/>
          <a:ln>
            <a:miter lim="800000"/>
            <a:headEnd/>
            <a:tailEnd/>
          </a:ln>
        </p:spPr>
        <p:txBody>
          <a:bodyPr lIns="0" tIns="0" rIns="0" bIns="0" anchor="b">
            <a:spAutoFit/>
          </a:bodyPr>
          <a:lstStyle/>
          <a:p>
            <a:pPr algn="l" eaLnBrk="1" hangingPunct="1"/>
            <a:r>
              <a:rPr lang="de-DE" sz="3600" b="1" dirty="0" smtClean="0">
                <a:solidFill>
                  <a:srgbClr val="C00000"/>
                </a:solidFill>
                <a:latin typeface="Arial" pitchFamily="34" charset="0"/>
                <a:cs typeface="Arial" pitchFamily="34" charset="0"/>
              </a:rPr>
              <a:t>Systolischer Blutdruck und </a:t>
            </a:r>
            <a:r>
              <a:rPr lang="de-DE" sz="3600" b="1" dirty="0" err="1" smtClean="0">
                <a:solidFill>
                  <a:srgbClr val="C00000"/>
                </a:solidFill>
                <a:latin typeface="Arial" pitchFamily="34" charset="0"/>
                <a:cs typeface="Arial" pitchFamily="34" charset="0"/>
              </a:rPr>
              <a:t>cv</a:t>
            </a:r>
            <a:r>
              <a:rPr lang="de-DE" sz="3600" b="1" dirty="0" smtClean="0">
                <a:solidFill>
                  <a:srgbClr val="C00000"/>
                </a:solidFill>
                <a:latin typeface="Arial" pitchFamily="34" charset="0"/>
                <a:cs typeface="Arial" pitchFamily="34" charset="0"/>
              </a:rPr>
              <a:t>. Risiko</a:t>
            </a:r>
          </a:p>
        </p:txBody>
      </p:sp>
      <p:grpSp>
        <p:nvGrpSpPr>
          <p:cNvPr id="2" name="Group 60"/>
          <p:cNvGrpSpPr>
            <a:grpSpLocks/>
          </p:cNvGrpSpPr>
          <p:nvPr/>
        </p:nvGrpSpPr>
        <p:grpSpPr bwMode="auto">
          <a:xfrm>
            <a:off x="4171950" y="4621213"/>
            <a:ext cx="1814513" cy="293687"/>
            <a:chOff x="280" y="2450"/>
            <a:chExt cx="1018" cy="185"/>
          </a:xfrm>
        </p:grpSpPr>
        <p:sp>
          <p:nvSpPr>
            <p:cNvPr id="977972" name="Rectangle 61"/>
            <p:cNvSpPr>
              <a:spLocks noChangeArrowheads="1"/>
            </p:cNvSpPr>
            <p:nvPr/>
          </p:nvSpPr>
          <p:spPr bwMode="gray">
            <a:xfrm>
              <a:off x="280" y="2473"/>
              <a:ext cx="106" cy="106"/>
            </a:xfrm>
            <a:prstGeom prst="rect">
              <a:avLst/>
            </a:prstGeom>
            <a:solidFill>
              <a:schemeClr val="accent1"/>
            </a:solidFill>
            <a:ln w="19050" algn="ctr">
              <a:noFill/>
              <a:miter lim="800000"/>
              <a:headEnd/>
              <a:tailEnd/>
            </a:ln>
          </p:spPr>
          <p:txBody>
            <a:bodyPr wrap="none" lIns="144000" tIns="36000" rIns="72000" bIns="36000" anchor="ctr"/>
            <a:lstStyle/>
            <a:p>
              <a:pPr algn="ctr" eaLnBrk="0" hangingPunct="0"/>
              <a:endParaRPr lang="de-DE" sz="1800" baseline="30000">
                <a:solidFill>
                  <a:schemeClr val="tx1"/>
                </a:solidFill>
                <a:latin typeface="Arial" pitchFamily="34" charset="0"/>
              </a:endParaRPr>
            </a:p>
          </p:txBody>
        </p:sp>
        <p:sp>
          <p:nvSpPr>
            <p:cNvPr id="977973" name="Text Box 62"/>
            <p:cNvSpPr txBox="1">
              <a:spLocks noChangeArrowheads="1"/>
            </p:cNvSpPr>
            <p:nvPr/>
          </p:nvSpPr>
          <p:spPr bwMode="gray">
            <a:xfrm>
              <a:off x="347" y="2450"/>
              <a:ext cx="951" cy="185"/>
            </a:xfrm>
            <a:prstGeom prst="rect">
              <a:avLst/>
            </a:prstGeom>
            <a:noFill/>
            <a:ln w="19050" algn="ctr">
              <a:noFill/>
              <a:miter lim="800000"/>
              <a:headEnd/>
              <a:tailEnd/>
            </a:ln>
          </p:spPr>
          <p:txBody>
            <a:bodyPr wrap="none" lIns="144000" tIns="36000" rIns="72000" bIns="36000">
              <a:spAutoFit/>
            </a:bodyPr>
            <a:lstStyle/>
            <a:p>
              <a:pPr eaLnBrk="0" hangingPunct="0">
                <a:lnSpc>
                  <a:spcPct val="90000"/>
                </a:lnSpc>
              </a:pPr>
              <a:r>
                <a:rPr lang="en-GB" sz="1600">
                  <a:solidFill>
                    <a:schemeClr val="tx1"/>
                  </a:solidFill>
                  <a:latin typeface="Arial" pitchFamily="34" charset="0"/>
                </a:rPr>
                <a:t>Gering………….</a:t>
              </a:r>
            </a:p>
          </p:txBody>
        </p:sp>
      </p:grpSp>
      <p:grpSp>
        <p:nvGrpSpPr>
          <p:cNvPr id="3" name="Group 63"/>
          <p:cNvGrpSpPr>
            <a:grpSpLocks/>
          </p:cNvGrpSpPr>
          <p:nvPr/>
        </p:nvGrpSpPr>
        <p:grpSpPr bwMode="auto">
          <a:xfrm>
            <a:off x="4171950" y="5276850"/>
            <a:ext cx="1927225" cy="293688"/>
            <a:chOff x="280" y="2450"/>
            <a:chExt cx="1081" cy="185"/>
          </a:xfrm>
        </p:grpSpPr>
        <p:sp>
          <p:nvSpPr>
            <p:cNvPr id="977975" name="Rectangle 64"/>
            <p:cNvSpPr>
              <a:spLocks noChangeArrowheads="1"/>
            </p:cNvSpPr>
            <p:nvPr/>
          </p:nvSpPr>
          <p:spPr bwMode="gray">
            <a:xfrm>
              <a:off x="280" y="2473"/>
              <a:ext cx="106" cy="106"/>
            </a:xfrm>
            <a:prstGeom prst="rect">
              <a:avLst/>
            </a:prstGeom>
            <a:solidFill>
              <a:srgbClr val="FF0000"/>
            </a:solidFill>
            <a:ln w="19050" algn="ctr">
              <a:noFill/>
              <a:miter lim="800000"/>
              <a:headEnd/>
              <a:tailEnd/>
            </a:ln>
          </p:spPr>
          <p:txBody>
            <a:bodyPr wrap="none" lIns="144000" tIns="36000" rIns="72000" bIns="36000" anchor="ctr"/>
            <a:lstStyle/>
            <a:p>
              <a:pPr algn="ctr" eaLnBrk="0" hangingPunct="0"/>
              <a:endParaRPr lang="de-DE" sz="1800" baseline="30000">
                <a:solidFill>
                  <a:schemeClr val="tx1"/>
                </a:solidFill>
                <a:latin typeface="Arial" pitchFamily="34" charset="0"/>
              </a:endParaRPr>
            </a:p>
          </p:txBody>
        </p:sp>
        <p:sp>
          <p:nvSpPr>
            <p:cNvPr id="977976" name="Text Box 65"/>
            <p:cNvSpPr txBox="1">
              <a:spLocks noChangeArrowheads="1"/>
            </p:cNvSpPr>
            <p:nvPr/>
          </p:nvSpPr>
          <p:spPr bwMode="gray">
            <a:xfrm>
              <a:off x="347" y="2450"/>
              <a:ext cx="1014" cy="185"/>
            </a:xfrm>
            <a:prstGeom prst="rect">
              <a:avLst/>
            </a:prstGeom>
            <a:noFill/>
            <a:ln w="19050" algn="ctr">
              <a:noFill/>
              <a:miter lim="800000"/>
              <a:headEnd/>
              <a:tailEnd/>
            </a:ln>
          </p:spPr>
          <p:txBody>
            <a:bodyPr wrap="none" lIns="144000" tIns="36000" rIns="72000" bIns="36000">
              <a:spAutoFit/>
            </a:bodyPr>
            <a:lstStyle/>
            <a:p>
              <a:pPr eaLnBrk="0" hangingPunct="0">
                <a:lnSpc>
                  <a:spcPct val="90000"/>
                </a:lnSpc>
              </a:pPr>
              <a:r>
                <a:rPr lang="en-GB" sz="1600">
                  <a:solidFill>
                    <a:schemeClr val="tx1"/>
                  </a:solidFill>
                  <a:latin typeface="Arial" pitchFamily="34" charset="0"/>
                </a:rPr>
                <a:t>Sehr hoch……….</a:t>
              </a:r>
            </a:p>
          </p:txBody>
        </p:sp>
      </p:grpSp>
      <p:grpSp>
        <p:nvGrpSpPr>
          <p:cNvPr id="4" name="Group 66"/>
          <p:cNvGrpSpPr>
            <a:grpSpLocks/>
          </p:cNvGrpSpPr>
          <p:nvPr/>
        </p:nvGrpSpPr>
        <p:grpSpPr bwMode="auto">
          <a:xfrm>
            <a:off x="4171950" y="5060950"/>
            <a:ext cx="1881188" cy="293688"/>
            <a:chOff x="280" y="2450"/>
            <a:chExt cx="1054" cy="185"/>
          </a:xfrm>
        </p:grpSpPr>
        <p:sp>
          <p:nvSpPr>
            <p:cNvPr id="977978" name="Rectangle 67"/>
            <p:cNvSpPr>
              <a:spLocks noChangeArrowheads="1"/>
            </p:cNvSpPr>
            <p:nvPr/>
          </p:nvSpPr>
          <p:spPr bwMode="gray">
            <a:xfrm>
              <a:off x="280" y="2473"/>
              <a:ext cx="106" cy="106"/>
            </a:xfrm>
            <a:prstGeom prst="rect">
              <a:avLst/>
            </a:prstGeom>
            <a:solidFill>
              <a:srgbClr val="FF9933"/>
            </a:solidFill>
            <a:ln w="19050" algn="ctr">
              <a:noFill/>
              <a:miter lim="800000"/>
              <a:headEnd/>
              <a:tailEnd/>
            </a:ln>
          </p:spPr>
          <p:txBody>
            <a:bodyPr wrap="none" lIns="144000" tIns="36000" rIns="72000" bIns="36000" anchor="ctr"/>
            <a:lstStyle/>
            <a:p>
              <a:pPr algn="ctr" eaLnBrk="0" hangingPunct="0"/>
              <a:endParaRPr lang="de-DE" sz="1800" baseline="30000">
                <a:solidFill>
                  <a:schemeClr val="tx1"/>
                </a:solidFill>
                <a:latin typeface="Arial" pitchFamily="34" charset="0"/>
              </a:endParaRPr>
            </a:p>
          </p:txBody>
        </p:sp>
        <p:sp>
          <p:nvSpPr>
            <p:cNvPr id="977979" name="Text Box 68"/>
            <p:cNvSpPr txBox="1">
              <a:spLocks noChangeArrowheads="1"/>
            </p:cNvSpPr>
            <p:nvPr/>
          </p:nvSpPr>
          <p:spPr bwMode="gray">
            <a:xfrm>
              <a:off x="347" y="2450"/>
              <a:ext cx="987" cy="185"/>
            </a:xfrm>
            <a:prstGeom prst="rect">
              <a:avLst/>
            </a:prstGeom>
            <a:noFill/>
            <a:ln w="19050" algn="ctr">
              <a:noFill/>
              <a:miter lim="800000"/>
              <a:headEnd/>
              <a:tailEnd/>
            </a:ln>
          </p:spPr>
          <p:txBody>
            <a:bodyPr wrap="none" lIns="144000" tIns="36000" rIns="72000" bIns="36000">
              <a:spAutoFit/>
            </a:bodyPr>
            <a:lstStyle/>
            <a:p>
              <a:pPr eaLnBrk="0" hangingPunct="0">
                <a:lnSpc>
                  <a:spcPct val="90000"/>
                </a:lnSpc>
              </a:pPr>
              <a:r>
                <a:rPr lang="en-GB" sz="1600">
                  <a:solidFill>
                    <a:schemeClr val="tx1"/>
                  </a:solidFill>
                  <a:latin typeface="Arial" pitchFamily="34" charset="0"/>
                </a:rPr>
                <a:t>Hoch…………….</a:t>
              </a:r>
            </a:p>
          </p:txBody>
        </p:sp>
      </p:grpSp>
      <p:grpSp>
        <p:nvGrpSpPr>
          <p:cNvPr id="5" name="Group 69"/>
          <p:cNvGrpSpPr>
            <a:grpSpLocks/>
          </p:cNvGrpSpPr>
          <p:nvPr/>
        </p:nvGrpSpPr>
        <p:grpSpPr bwMode="auto">
          <a:xfrm>
            <a:off x="4184650" y="3933825"/>
            <a:ext cx="5130800" cy="293688"/>
            <a:chOff x="280" y="2450"/>
            <a:chExt cx="2877" cy="185"/>
          </a:xfrm>
        </p:grpSpPr>
        <p:sp>
          <p:nvSpPr>
            <p:cNvPr id="977981" name="Rectangle 70"/>
            <p:cNvSpPr>
              <a:spLocks noChangeArrowheads="1"/>
            </p:cNvSpPr>
            <p:nvPr/>
          </p:nvSpPr>
          <p:spPr bwMode="gray">
            <a:xfrm>
              <a:off x="280" y="2473"/>
              <a:ext cx="106" cy="106"/>
            </a:xfrm>
            <a:prstGeom prst="rect">
              <a:avLst/>
            </a:prstGeom>
            <a:solidFill>
              <a:schemeClr val="folHlink"/>
            </a:solidFill>
            <a:ln w="19050" algn="ctr">
              <a:noFill/>
              <a:miter lim="800000"/>
              <a:headEnd/>
              <a:tailEnd/>
            </a:ln>
          </p:spPr>
          <p:txBody>
            <a:bodyPr wrap="none" lIns="144000" tIns="36000" rIns="72000" bIns="36000" anchor="ctr"/>
            <a:lstStyle/>
            <a:p>
              <a:pPr algn="ctr" eaLnBrk="0" hangingPunct="0"/>
              <a:endParaRPr lang="de-DE" sz="1800" baseline="30000">
                <a:solidFill>
                  <a:schemeClr val="tx1"/>
                </a:solidFill>
                <a:latin typeface="Arial" pitchFamily="34" charset="0"/>
              </a:endParaRPr>
            </a:p>
          </p:txBody>
        </p:sp>
        <p:sp>
          <p:nvSpPr>
            <p:cNvPr id="977982" name="Text Box 71"/>
            <p:cNvSpPr txBox="1">
              <a:spLocks noChangeArrowheads="1"/>
            </p:cNvSpPr>
            <p:nvPr/>
          </p:nvSpPr>
          <p:spPr bwMode="gray">
            <a:xfrm>
              <a:off x="347" y="2450"/>
              <a:ext cx="2810" cy="185"/>
            </a:xfrm>
            <a:prstGeom prst="rect">
              <a:avLst/>
            </a:prstGeom>
            <a:noFill/>
            <a:ln w="19050" algn="ctr">
              <a:noFill/>
              <a:miter lim="800000"/>
              <a:headEnd/>
              <a:tailEnd/>
            </a:ln>
          </p:spPr>
          <p:txBody>
            <a:bodyPr wrap="none" lIns="144000" tIns="36000" rIns="72000" bIns="36000">
              <a:spAutoFit/>
            </a:bodyPr>
            <a:lstStyle/>
            <a:p>
              <a:pPr eaLnBrk="0" hangingPunct="0">
                <a:lnSpc>
                  <a:spcPct val="90000"/>
                </a:lnSpc>
              </a:pPr>
              <a:r>
                <a:rPr lang="en-GB" sz="1600">
                  <a:solidFill>
                    <a:schemeClr val="tx1"/>
                  </a:solidFill>
                  <a:latin typeface="Arial" pitchFamily="34" charset="0"/>
                </a:rPr>
                <a:t>Durchschnittliches kardiovaskuläres Risiko / 10 Jahre</a:t>
              </a:r>
            </a:p>
          </p:txBody>
        </p:sp>
      </p:grpSp>
      <p:grpSp>
        <p:nvGrpSpPr>
          <p:cNvPr id="6" name="Group 72"/>
          <p:cNvGrpSpPr>
            <a:grpSpLocks/>
          </p:cNvGrpSpPr>
          <p:nvPr/>
        </p:nvGrpSpPr>
        <p:grpSpPr bwMode="auto">
          <a:xfrm>
            <a:off x="4162425" y="4845050"/>
            <a:ext cx="1914525" cy="293688"/>
            <a:chOff x="280" y="2450"/>
            <a:chExt cx="1073" cy="185"/>
          </a:xfrm>
        </p:grpSpPr>
        <p:sp>
          <p:nvSpPr>
            <p:cNvPr id="977984" name="Rectangle 73"/>
            <p:cNvSpPr>
              <a:spLocks noChangeArrowheads="1"/>
            </p:cNvSpPr>
            <p:nvPr/>
          </p:nvSpPr>
          <p:spPr bwMode="gray">
            <a:xfrm>
              <a:off x="280" y="2473"/>
              <a:ext cx="106" cy="106"/>
            </a:xfrm>
            <a:prstGeom prst="rect">
              <a:avLst/>
            </a:prstGeom>
            <a:solidFill>
              <a:srgbClr val="FFFF00"/>
            </a:solidFill>
            <a:ln w="19050" algn="ctr">
              <a:noFill/>
              <a:miter lim="800000"/>
              <a:headEnd/>
              <a:tailEnd/>
            </a:ln>
          </p:spPr>
          <p:txBody>
            <a:bodyPr wrap="none" lIns="144000" tIns="36000" rIns="72000" bIns="36000" anchor="ctr"/>
            <a:lstStyle/>
            <a:p>
              <a:pPr algn="ctr" eaLnBrk="0" hangingPunct="0"/>
              <a:endParaRPr lang="de-DE" sz="1800" baseline="30000">
                <a:solidFill>
                  <a:schemeClr val="tx1"/>
                </a:solidFill>
                <a:latin typeface="Arial" pitchFamily="34" charset="0"/>
              </a:endParaRPr>
            </a:p>
          </p:txBody>
        </p:sp>
        <p:sp>
          <p:nvSpPr>
            <p:cNvPr id="977985" name="Text Box 74"/>
            <p:cNvSpPr txBox="1">
              <a:spLocks noChangeArrowheads="1"/>
            </p:cNvSpPr>
            <p:nvPr/>
          </p:nvSpPr>
          <p:spPr bwMode="gray">
            <a:xfrm>
              <a:off x="347" y="2450"/>
              <a:ext cx="1006" cy="185"/>
            </a:xfrm>
            <a:prstGeom prst="rect">
              <a:avLst/>
            </a:prstGeom>
            <a:noFill/>
            <a:ln w="19050" algn="ctr">
              <a:noFill/>
              <a:miter lim="800000"/>
              <a:headEnd/>
              <a:tailEnd/>
            </a:ln>
          </p:spPr>
          <p:txBody>
            <a:bodyPr wrap="none" lIns="144000" tIns="36000" rIns="72000" bIns="36000">
              <a:spAutoFit/>
            </a:bodyPr>
            <a:lstStyle/>
            <a:p>
              <a:pPr eaLnBrk="0" hangingPunct="0">
                <a:lnSpc>
                  <a:spcPct val="90000"/>
                </a:lnSpc>
              </a:pPr>
              <a:r>
                <a:rPr lang="en-GB" sz="1600">
                  <a:solidFill>
                    <a:schemeClr val="tx1"/>
                  </a:solidFill>
                  <a:latin typeface="Arial" pitchFamily="34" charset="0"/>
                </a:rPr>
                <a:t>Mäßig……………</a:t>
              </a:r>
            </a:p>
          </p:txBody>
        </p:sp>
      </p:grpSp>
      <p:sp>
        <p:nvSpPr>
          <p:cNvPr id="977986" name="Text Box 75"/>
          <p:cNvSpPr txBox="1">
            <a:spLocks noChangeArrowheads="1"/>
          </p:cNvSpPr>
          <p:nvPr/>
        </p:nvSpPr>
        <p:spPr bwMode="gray">
          <a:xfrm>
            <a:off x="5813425" y="4581525"/>
            <a:ext cx="4875213" cy="955675"/>
          </a:xfrm>
          <a:prstGeom prst="rect">
            <a:avLst/>
          </a:prstGeom>
          <a:noFill/>
          <a:ln w="19050" algn="ctr">
            <a:noFill/>
            <a:miter lim="800000"/>
            <a:headEnd/>
            <a:tailEnd/>
          </a:ln>
        </p:spPr>
        <p:txBody>
          <a:bodyPr lIns="144000" tIns="36000" rIns="72000" bIns="36000">
            <a:spAutoFit/>
          </a:bodyPr>
          <a:lstStyle/>
          <a:p>
            <a:pPr defTabSz="187325" eaLnBrk="0" hangingPunct="0">
              <a:lnSpc>
                <a:spcPct val="90000"/>
              </a:lnSpc>
              <a:tabLst>
                <a:tab pos="2152650" algn="l"/>
              </a:tabLst>
            </a:pPr>
            <a:r>
              <a:rPr lang="de-DE" sz="1600">
                <a:solidFill>
                  <a:schemeClr val="tx1"/>
                </a:solidFill>
                <a:latin typeface="Arial" pitchFamily="34" charset="0"/>
              </a:rPr>
              <a:t>&lt;15%...........................	&lt;4%</a:t>
            </a:r>
          </a:p>
          <a:p>
            <a:pPr defTabSz="187325" eaLnBrk="0" hangingPunct="0">
              <a:lnSpc>
                <a:spcPct val="90000"/>
              </a:lnSpc>
              <a:tabLst>
                <a:tab pos="2152650" algn="l"/>
              </a:tabLst>
            </a:pPr>
            <a:r>
              <a:rPr lang="de-DE" sz="1600">
                <a:solidFill>
                  <a:schemeClr val="tx1"/>
                </a:solidFill>
                <a:latin typeface="Arial" pitchFamily="34" charset="0"/>
              </a:rPr>
              <a:t>15–20%........................	4–5%</a:t>
            </a:r>
          </a:p>
          <a:p>
            <a:pPr defTabSz="187325" eaLnBrk="0" hangingPunct="0">
              <a:lnSpc>
                <a:spcPct val="90000"/>
              </a:lnSpc>
              <a:tabLst>
                <a:tab pos="2152650" algn="l"/>
              </a:tabLst>
            </a:pPr>
            <a:r>
              <a:rPr lang="de-DE" sz="1600">
                <a:solidFill>
                  <a:schemeClr val="tx1"/>
                </a:solidFill>
                <a:latin typeface="Arial" pitchFamily="34" charset="0"/>
              </a:rPr>
              <a:t>20–30%........................	5–8%</a:t>
            </a:r>
          </a:p>
          <a:p>
            <a:pPr defTabSz="187325" eaLnBrk="0" hangingPunct="0">
              <a:lnSpc>
                <a:spcPct val="90000"/>
              </a:lnSpc>
              <a:tabLst>
                <a:tab pos="2152650" algn="l"/>
              </a:tabLst>
            </a:pPr>
            <a:r>
              <a:rPr lang="de-DE" sz="1600">
                <a:solidFill>
                  <a:schemeClr val="tx1"/>
                </a:solidFill>
                <a:latin typeface="Arial" pitchFamily="34" charset="0"/>
              </a:rPr>
              <a:t>&gt;30%............................	&gt;8%</a:t>
            </a:r>
          </a:p>
        </p:txBody>
      </p:sp>
      <p:sp>
        <p:nvSpPr>
          <p:cNvPr id="977987" name="Text Box 76"/>
          <p:cNvSpPr txBox="1">
            <a:spLocks noChangeArrowheads="1"/>
          </p:cNvSpPr>
          <p:nvPr/>
        </p:nvSpPr>
        <p:spPr bwMode="gray">
          <a:xfrm>
            <a:off x="30163" y="5734050"/>
            <a:ext cx="10787062" cy="457200"/>
          </a:xfrm>
          <a:prstGeom prst="rect">
            <a:avLst/>
          </a:prstGeom>
          <a:noFill/>
          <a:ln w="19050" algn="ctr">
            <a:noFill/>
            <a:miter lim="800000"/>
            <a:headEnd/>
            <a:tailEnd/>
          </a:ln>
        </p:spPr>
        <p:txBody>
          <a:bodyPr lIns="144000" tIns="36000" rIns="72000" bIns="36000">
            <a:spAutoFit/>
          </a:bodyPr>
          <a:lstStyle/>
          <a:p>
            <a:pPr defTabSz="187325" eaLnBrk="0" hangingPunct="0">
              <a:lnSpc>
                <a:spcPct val="90000"/>
              </a:lnSpc>
              <a:tabLst>
                <a:tab pos="2152650" algn="l"/>
              </a:tabLst>
            </a:pPr>
            <a:r>
              <a:rPr lang="en-GB" sz="1400" baseline="30000">
                <a:solidFill>
                  <a:schemeClr val="tx1"/>
                </a:solidFill>
                <a:latin typeface="Arial" pitchFamily="34" charset="0"/>
              </a:rPr>
              <a:t>*</a:t>
            </a:r>
            <a:r>
              <a:rPr lang="en-GB" sz="1400">
                <a:solidFill>
                  <a:schemeClr val="tx1"/>
                </a:solidFill>
                <a:latin typeface="Arial" pitchFamily="34" charset="0"/>
              </a:rPr>
              <a:t>Alter</a:t>
            </a:r>
            <a:r>
              <a:rPr lang="de-DE" sz="1400">
                <a:solidFill>
                  <a:schemeClr val="tx1"/>
                </a:solidFill>
                <a:latin typeface="Arial" pitchFamily="34" charset="0"/>
              </a:rPr>
              <a:t>, Raucherstatus, Dyslipidämie, frühzeitige KV-Erkrankung in der Familienanamnese,  abdomin. Adipositas,</a:t>
            </a:r>
            <a:br>
              <a:rPr lang="de-DE" sz="1400">
                <a:solidFill>
                  <a:schemeClr val="tx1"/>
                </a:solidFill>
                <a:latin typeface="Arial" pitchFamily="34" charset="0"/>
              </a:rPr>
            </a:br>
            <a:r>
              <a:rPr lang="de-DE" sz="1400">
                <a:solidFill>
                  <a:schemeClr val="tx1"/>
                </a:solidFill>
                <a:latin typeface="Arial" pitchFamily="34" charset="0"/>
              </a:rPr>
              <a:t> C-reaktives Protein</a:t>
            </a:r>
          </a:p>
        </p:txBody>
      </p:sp>
      <p:sp>
        <p:nvSpPr>
          <p:cNvPr id="977988" name="Text Box 71"/>
          <p:cNvSpPr txBox="1">
            <a:spLocks noChangeArrowheads="1"/>
          </p:cNvSpPr>
          <p:nvPr/>
        </p:nvSpPr>
        <p:spPr bwMode="gray">
          <a:xfrm>
            <a:off x="3241675" y="4227513"/>
            <a:ext cx="5624513" cy="293687"/>
          </a:xfrm>
          <a:prstGeom prst="rect">
            <a:avLst/>
          </a:prstGeom>
          <a:noFill/>
          <a:ln w="19050" algn="ctr">
            <a:noFill/>
            <a:miter lim="800000"/>
            <a:headEnd/>
            <a:tailEnd/>
          </a:ln>
        </p:spPr>
        <p:txBody>
          <a:bodyPr wrap="none" lIns="144000" tIns="36000" rIns="72000" bIns="36000">
            <a:spAutoFit/>
          </a:bodyPr>
          <a:lstStyle/>
          <a:p>
            <a:pPr defTabSz="965200" eaLnBrk="0" hangingPunct="0">
              <a:lnSpc>
                <a:spcPct val="90000"/>
              </a:lnSpc>
              <a:tabLst>
                <a:tab pos="1524000" algn="l"/>
                <a:tab pos="2514600" algn="l"/>
                <a:tab pos="4572000" algn="l"/>
              </a:tabLst>
            </a:pPr>
            <a:r>
              <a:rPr lang="en-GB" sz="1600" b="1">
                <a:solidFill>
                  <a:schemeClr val="tx1"/>
                </a:solidFill>
                <a:latin typeface="Arial" pitchFamily="34" charset="0"/>
              </a:rPr>
              <a:t>Zusatz-Risiko für 	</a:t>
            </a:r>
            <a:r>
              <a:rPr lang="de-DE" sz="1600">
                <a:solidFill>
                  <a:schemeClr val="tx1"/>
                </a:solidFill>
                <a:latin typeface="Arial" pitchFamily="34" charset="0"/>
              </a:rPr>
              <a:t>Morbidität	Mortalität</a:t>
            </a:r>
            <a:endParaRPr lang="en-GB" sz="1600" b="1">
              <a:solidFill>
                <a:schemeClr val="tx1"/>
              </a:solidFill>
              <a:latin typeface="Arial" pitchFamily="34" charset="0"/>
            </a:endParaRPr>
          </a:p>
        </p:txBody>
      </p:sp>
      <p:graphicFrame>
        <p:nvGraphicFramePr>
          <p:cNvPr id="978039" name="Group 119"/>
          <p:cNvGraphicFramePr>
            <a:graphicFrameLocks noGrp="1"/>
          </p:cNvGraphicFramePr>
          <p:nvPr/>
        </p:nvGraphicFramePr>
        <p:xfrm>
          <a:off x="504825" y="1577975"/>
          <a:ext cx="9615488" cy="1974560"/>
        </p:xfrm>
        <a:graphic>
          <a:graphicData uri="http://schemas.openxmlformats.org/drawingml/2006/table">
            <a:tbl>
              <a:tblPr/>
              <a:tblGrid>
                <a:gridCol w="3654425"/>
                <a:gridCol w="1203325"/>
                <a:gridCol w="1238250"/>
                <a:gridCol w="1201738"/>
                <a:gridCol w="1177925"/>
                <a:gridCol w="1139825"/>
              </a:tblGrid>
              <a:tr h="390525">
                <a:tc>
                  <a:txBody>
                    <a:bodyPr/>
                    <a:lstStyle/>
                    <a:p>
                      <a:pPr marL="0" marR="0" lvl="0" indent="0" algn="l" defTabSz="914400" rtl="0" eaLnBrk="1" fontAlgn="base" latinLnBrk="0" hangingPunct="1">
                        <a:lnSpc>
                          <a:spcPct val="100000"/>
                        </a:lnSpc>
                        <a:spcBef>
                          <a:spcPct val="20000"/>
                        </a:spcBef>
                        <a:spcAft>
                          <a:spcPct val="0"/>
                        </a:spcAft>
                        <a:buClrTx/>
                        <a:buSzTx/>
                        <a:buFont typeface="Symbol" pitchFamily="18" charset="2"/>
                        <a:buNone/>
                        <a:tabLst/>
                      </a:pPr>
                      <a:r>
                        <a:rPr kumimoji="0" lang="de-DE" sz="1600" b="1" i="0" u="none" strike="noStrike" cap="none" normalizeH="0" baseline="0" smtClean="0">
                          <a:ln>
                            <a:noFill/>
                          </a:ln>
                          <a:solidFill>
                            <a:schemeClr val="tx1"/>
                          </a:solidFill>
                          <a:effectLst/>
                          <a:latin typeface="Arial" pitchFamily="34" charset="0"/>
                        </a:rPr>
                        <a:t>Weitere Risikofaktoren*</a:t>
                      </a: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gridSpan="5">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r>
                        <a:rPr kumimoji="0" lang="de-DE" sz="1600" b="1" i="0" u="none" strike="noStrike" cap="none" normalizeH="0" baseline="0" smtClean="0">
                          <a:ln>
                            <a:noFill/>
                          </a:ln>
                          <a:solidFill>
                            <a:schemeClr val="tx1"/>
                          </a:solidFill>
                          <a:effectLst/>
                          <a:latin typeface="Arial" pitchFamily="34" charset="0"/>
                        </a:rPr>
                        <a:t>SBD (mmHg)</a:t>
                      </a: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r>
              <a:tr h="320675">
                <a:tc>
                  <a:txBody>
                    <a:bodyPr/>
                    <a:lstStyle/>
                    <a:p>
                      <a:pPr marL="0" marR="0" lvl="0" indent="0" algn="l" defTabSz="914400" rtl="0" eaLnBrk="1" fontAlgn="base" latinLnBrk="0" hangingPunct="1">
                        <a:lnSpc>
                          <a:spcPct val="100000"/>
                        </a:lnSpc>
                        <a:spcBef>
                          <a:spcPct val="20000"/>
                        </a:spcBef>
                        <a:spcAft>
                          <a:spcPct val="0"/>
                        </a:spcAft>
                        <a:buClrTx/>
                        <a:buSzTx/>
                        <a:buFont typeface="Symbol" pitchFamily="18" charset="2"/>
                        <a:buNone/>
                        <a:tabLst/>
                      </a:pPr>
                      <a:endParaRPr kumimoji="0" lang="de-DE" sz="1600" b="1" i="0" u="none" strike="noStrike" cap="none" normalizeH="0" baseline="0" smtClean="0">
                        <a:ln>
                          <a:noFill/>
                        </a:ln>
                        <a:solidFill>
                          <a:schemeClr val="tx1"/>
                        </a:solidFill>
                        <a:effectLst/>
                        <a:latin typeface="Arial" pitchFamily="34" charset="0"/>
                      </a:endParaRP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r>
                        <a:rPr kumimoji="0" lang="de-DE" sz="1600" b="1" i="0" u="none" strike="noStrike" cap="none" normalizeH="0" baseline="0" smtClean="0">
                          <a:ln>
                            <a:noFill/>
                          </a:ln>
                          <a:solidFill>
                            <a:schemeClr val="tx1"/>
                          </a:solidFill>
                          <a:effectLst/>
                          <a:latin typeface="Arial" pitchFamily="34" charset="0"/>
                        </a:rPr>
                        <a:t>120–129</a:t>
                      </a: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r>
                        <a:rPr kumimoji="0" lang="en-GB" sz="1600" b="1" i="0" u="none" strike="noStrike" cap="none" normalizeH="0" baseline="0" smtClean="0">
                          <a:ln>
                            <a:noFill/>
                          </a:ln>
                          <a:solidFill>
                            <a:schemeClr val="tx1"/>
                          </a:solidFill>
                          <a:effectLst/>
                          <a:latin typeface="Arial" pitchFamily="34" charset="0"/>
                        </a:rPr>
                        <a:t>130–139</a:t>
                      </a: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r>
                        <a:rPr kumimoji="0" lang="en-GB" sz="1600" b="1" i="0" u="none" strike="noStrike" cap="none" normalizeH="0" baseline="0" smtClean="0">
                          <a:ln>
                            <a:noFill/>
                          </a:ln>
                          <a:solidFill>
                            <a:schemeClr val="tx1"/>
                          </a:solidFill>
                          <a:effectLst/>
                          <a:latin typeface="Arial" pitchFamily="34" charset="0"/>
                        </a:rPr>
                        <a:t>140–159</a:t>
                      </a: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r>
                        <a:rPr kumimoji="0" lang="en-GB" sz="1600" b="1" i="0" u="none" strike="noStrike" cap="none" normalizeH="0" baseline="0" smtClean="0">
                          <a:ln>
                            <a:noFill/>
                          </a:ln>
                          <a:solidFill>
                            <a:schemeClr val="tx1"/>
                          </a:solidFill>
                          <a:effectLst/>
                          <a:latin typeface="Arial" pitchFamily="34" charset="0"/>
                        </a:rPr>
                        <a:t>160–179</a:t>
                      </a: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r>
                        <a:rPr kumimoji="0" lang="en-GB" sz="1600" b="1" i="0" u="none" strike="noStrike" cap="none" normalizeH="0" baseline="0" smtClean="0">
                          <a:ln>
                            <a:noFill/>
                          </a:ln>
                          <a:solidFill>
                            <a:schemeClr val="tx1"/>
                          </a:solidFill>
                          <a:effectLst/>
                          <a:latin typeface="Arial" pitchFamily="34" charset="0"/>
                        </a:rPr>
                        <a:t>≥180</a:t>
                      </a: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r>
              <a:tr h="238125">
                <a:tc>
                  <a:txBody>
                    <a:bodyPr/>
                    <a:lstStyle/>
                    <a:p>
                      <a:pPr marL="0" marR="0" lvl="0" indent="0" algn="l" defTabSz="914400" rtl="0" eaLnBrk="1" fontAlgn="base" latinLnBrk="0" hangingPunct="1">
                        <a:lnSpc>
                          <a:spcPct val="100000"/>
                        </a:lnSpc>
                        <a:spcBef>
                          <a:spcPct val="20000"/>
                        </a:spcBef>
                        <a:spcAft>
                          <a:spcPct val="0"/>
                        </a:spcAft>
                        <a:buClrTx/>
                        <a:buSzTx/>
                        <a:buFont typeface="Symbol" pitchFamily="18" charset="2"/>
                        <a:buNone/>
                        <a:tabLst/>
                      </a:pPr>
                      <a:r>
                        <a:rPr kumimoji="0" lang="de-DE" sz="1600" b="0" i="0" u="none" strike="noStrike" cap="none" normalizeH="0" baseline="0" smtClean="0">
                          <a:ln>
                            <a:noFill/>
                          </a:ln>
                          <a:solidFill>
                            <a:schemeClr val="tx1"/>
                          </a:solidFill>
                          <a:effectLst/>
                          <a:latin typeface="Arial" pitchFamily="34" charset="0"/>
                        </a:rPr>
                        <a:t>Keine</a:t>
                      </a: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endParaRPr kumimoji="0" lang="de-DE" sz="1600" b="0" i="0" u="none" strike="noStrike" cap="none" normalizeH="0" baseline="0" smtClean="0">
                        <a:ln>
                          <a:noFill/>
                        </a:ln>
                        <a:solidFill>
                          <a:schemeClr val="tx1"/>
                        </a:solidFill>
                        <a:effectLst/>
                        <a:latin typeface="Arial" pitchFamily="34" charset="0"/>
                      </a:endParaRP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endParaRPr kumimoji="0" lang="en-GB" sz="1600" b="0" i="0" u="none" strike="noStrike" cap="none" normalizeH="0" baseline="0" smtClean="0">
                        <a:ln>
                          <a:noFill/>
                        </a:ln>
                        <a:solidFill>
                          <a:schemeClr val="tx1"/>
                        </a:solidFill>
                        <a:effectLst/>
                        <a:latin typeface="Arial" pitchFamily="34" charset="0"/>
                      </a:endParaRP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endParaRPr kumimoji="0" lang="en-GB" sz="1600" b="0" i="0" u="none" strike="noStrike" cap="none" normalizeH="0" baseline="0" smtClean="0">
                        <a:ln>
                          <a:noFill/>
                        </a:ln>
                        <a:solidFill>
                          <a:schemeClr val="tx1"/>
                        </a:solidFill>
                        <a:effectLst/>
                        <a:latin typeface="Arial" pitchFamily="34" charset="0"/>
                      </a:endParaRP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endParaRPr kumimoji="0" lang="en-GB" sz="1600" b="0" i="0" u="none" strike="noStrike" cap="none" normalizeH="0" baseline="0" smtClean="0">
                        <a:ln>
                          <a:noFill/>
                        </a:ln>
                        <a:solidFill>
                          <a:schemeClr val="tx1"/>
                        </a:solidFill>
                        <a:effectLst/>
                        <a:latin typeface="Arial" pitchFamily="34" charset="0"/>
                      </a:endParaRP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endParaRPr kumimoji="0" lang="en-GB" sz="1600" b="0" i="0" u="none" strike="noStrike" cap="none" normalizeH="0" baseline="0" smtClean="0">
                        <a:ln>
                          <a:noFill/>
                        </a:ln>
                        <a:solidFill>
                          <a:schemeClr val="tx1"/>
                        </a:solidFill>
                        <a:effectLst/>
                        <a:latin typeface="Arial" pitchFamily="34" charset="0"/>
                      </a:endParaRP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33"/>
                    </a:solidFill>
                  </a:tcPr>
                </a:tc>
              </a:tr>
              <a:tr h="214313">
                <a:tc>
                  <a:txBody>
                    <a:bodyPr/>
                    <a:lstStyle/>
                    <a:p>
                      <a:pPr marL="0" marR="0" lvl="0" indent="0" algn="l" defTabSz="914400" rtl="0" eaLnBrk="1" fontAlgn="base" latinLnBrk="0" hangingPunct="1">
                        <a:lnSpc>
                          <a:spcPct val="100000"/>
                        </a:lnSpc>
                        <a:spcBef>
                          <a:spcPct val="20000"/>
                        </a:spcBef>
                        <a:spcAft>
                          <a:spcPct val="0"/>
                        </a:spcAft>
                        <a:buClrTx/>
                        <a:buSzTx/>
                        <a:buFont typeface="Symbol" pitchFamily="18" charset="2"/>
                        <a:buNone/>
                        <a:tabLst/>
                      </a:pPr>
                      <a:r>
                        <a:rPr kumimoji="0" lang="de-DE" sz="1600" b="0" i="0" u="none" strike="noStrike" cap="none" normalizeH="0" baseline="0" smtClean="0">
                          <a:ln>
                            <a:noFill/>
                          </a:ln>
                          <a:solidFill>
                            <a:schemeClr val="tx1"/>
                          </a:solidFill>
                          <a:effectLst/>
                          <a:latin typeface="Arial" pitchFamily="34" charset="0"/>
                        </a:rPr>
                        <a:t>1–2</a:t>
                      </a: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endParaRPr kumimoji="0" lang="de-DE" sz="1600" b="0" i="0" u="none" strike="noStrike" cap="none" normalizeH="0" baseline="0" smtClean="0">
                        <a:ln>
                          <a:noFill/>
                        </a:ln>
                        <a:solidFill>
                          <a:schemeClr val="tx1"/>
                        </a:solidFill>
                        <a:effectLst/>
                        <a:latin typeface="Arial" pitchFamily="34" charset="0"/>
                      </a:endParaRP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endParaRPr kumimoji="0" lang="en-GB" sz="1600" b="0" i="0" u="none" strike="noStrike" cap="none" normalizeH="0" baseline="0" smtClean="0">
                        <a:ln>
                          <a:noFill/>
                        </a:ln>
                        <a:solidFill>
                          <a:schemeClr val="tx1"/>
                        </a:solidFill>
                        <a:effectLst/>
                        <a:latin typeface="Arial" pitchFamily="34" charset="0"/>
                      </a:endParaRP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endParaRPr kumimoji="0" lang="en-GB" sz="1600" b="0" i="0" u="none" strike="noStrike" cap="none" normalizeH="0" baseline="0" smtClean="0">
                        <a:ln>
                          <a:noFill/>
                        </a:ln>
                        <a:solidFill>
                          <a:schemeClr val="tx1"/>
                        </a:solidFill>
                        <a:effectLst/>
                        <a:latin typeface="Arial" pitchFamily="34" charset="0"/>
                      </a:endParaRP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endParaRPr kumimoji="0" lang="en-GB" sz="1600" b="0" i="0" u="none" strike="noStrike" cap="none" normalizeH="0" baseline="0" smtClean="0">
                        <a:ln>
                          <a:noFill/>
                        </a:ln>
                        <a:solidFill>
                          <a:schemeClr val="tx1"/>
                        </a:solidFill>
                        <a:effectLst/>
                        <a:latin typeface="Arial" pitchFamily="34" charset="0"/>
                      </a:endParaRP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endParaRPr kumimoji="0" lang="en-GB" sz="1600" b="0" i="0" u="none" strike="noStrike" cap="none" normalizeH="0" baseline="0" smtClean="0">
                        <a:ln>
                          <a:noFill/>
                        </a:ln>
                        <a:solidFill>
                          <a:schemeClr val="tx1"/>
                        </a:solidFill>
                        <a:effectLst/>
                        <a:latin typeface="Arial" pitchFamily="34" charset="0"/>
                      </a:endParaRP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r>
              <a:tr h="214313">
                <a:tc>
                  <a:txBody>
                    <a:bodyPr/>
                    <a:lstStyle/>
                    <a:p>
                      <a:pPr marL="0" marR="0" lvl="0" indent="0" algn="l" defTabSz="914400" rtl="0" eaLnBrk="1" fontAlgn="base" latinLnBrk="0" hangingPunct="1">
                        <a:lnSpc>
                          <a:spcPct val="100000"/>
                        </a:lnSpc>
                        <a:spcBef>
                          <a:spcPct val="20000"/>
                        </a:spcBef>
                        <a:spcAft>
                          <a:spcPct val="0"/>
                        </a:spcAft>
                        <a:buClrTx/>
                        <a:buSzTx/>
                        <a:buFont typeface="Symbol" pitchFamily="18" charset="2"/>
                        <a:buNone/>
                        <a:tabLst/>
                      </a:pPr>
                      <a:r>
                        <a:rPr kumimoji="0" lang="de-DE" sz="1600" b="0" i="0" u="none" strike="noStrike" cap="none" normalizeH="0" baseline="0" smtClean="0">
                          <a:ln>
                            <a:noFill/>
                          </a:ln>
                          <a:solidFill>
                            <a:schemeClr val="tx1"/>
                          </a:solidFill>
                          <a:effectLst/>
                          <a:latin typeface="Arial" pitchFamily="34" charset="0"/>
                        </a:rPr>
                        <a:t>≥3 oder Organschäden oder Diabetes</a:t>
                      </a: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endParaRPr kumimoji="0" lang="de-DE" sz="1600" b="0" i="0" u="none" strike="noStrike" cap="none" normalizeH="0" baseline="0" smtClean="0">
                        <a:ln>
                          <a:noFill/>
                        </a:ln>
                        <a:solidFill>
                          <a:schemeClr val="tx1"/>
                        </a:solidFill>
                        <a:effectLst/>
                        <a:latin typeface="Arial" pitchFamily="34" charset="0"/>
                      </a:endParaRP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endParaRPr kumimoji="0" lang="en-GB" sz="1600" b="0" i="0" u="none" strike="noStrike" cap="none" normalizeH="0" baseline="0" smtClean="0">
                        <a:ln>
                          <a:noFill/>
                        </a:ln>
                        <a:solidFill>
                          <a:schemeClr val="tx1"/>
                        </a:solidFill>
                        <a:effectLst/>
                        <a:latin typeface="Arial" pitchFamily="34" charset="0"/>
                      </a:endParaRP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endParaRPr kumimoji="0" lang="en-GB" sz="1600" b="0" i="0" u="none" strike="noStrike" cap="none" normalizeH="0" baseline="0" smtClean="0">
                        <a:ln>
                          <a:noFill/>
                        </a:ln>
                        <a:solidFill>
                          <a:schemeClr val="tx1"/>
                        </a:solidFill>
                        <a:effectLst/>
                        <a:latin typeface="Arial" pitchFamily="34" charset="0"/>
                      </a:endParaRP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endParaRPr kumimoji="0" lang="en-GB" sz="1600" b="0" i="0" u="none" strike="noStrike" cap="none" normalizeH="0" baseline="0" smtClean="0">
                        <a:ln>
                          <a:noFill/>
                        </a:ln>
                        <a:solidFill>
                          <a:schemeClr val="tx1"/>
                        </a:solidFill>
                        <a:effectLst/>
                        <a:latin typeface="Arial" pitchFamily="34" charset="0"/>
                      </a:endParaRP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endParaRPr kumimoji="0" lang="en-GB" sz="1600" b="0" i="0" u="none" strike="noStrike" cap="none" normalizeH="0" baseline="0" smtClean="0">
                        <a:ln>
                          <a:noFill/>
                        </a:ln>
                        <a:solidFill>
                          <a:schemeClr val="tx1"/>
                        </a:solidFill>
                        <a:effectLst/>
                        <a:latin typeface="Arial" pitchFamily="34" charset="0"/>
                      </a:endParaRP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r>
              <a:tr h="214313">
                <a:tc>
                  <a:txBody>
                    <a:bodyPr/>
                    <a:lstStyle/>
                    <a:p>
                      <a:pPr marL="0" marR="0" lvl="0" indent="0" algn="l" defTabSz="914400" rtl="0" eaLnBrk="1" fontAlgn="base" latinLnBrk="0" hangingPunct="1">
                        <a:lnSpc>
                          <a:spcPct val="100000"/>
                        </a:lnSpc>
                        <a:spcBef>
                          <a:spcPct val="20000"/>
                        </a:spcBef>
                        <a:spcAft>
                          <a:spcPct val="0"/>
                        </a:spcAft>
                        <a:buClrTx/>
                        <a:buSzTx/>
                        <a:buFont typeface="Symbol" pitchFamily="18" charset="2"/>
                        <a:buNone/>
                        <a:tabLst/>
                      </a:pPr>
                      <a:r>
                        <a:rPr kumimoji="0" lang="de-DE" sz="1600" b="0" i="0" u="none" strike="noStrike" cap="none" normalizeH="0" baseline="0" smtClean="0">
                          <a:ln>
                            <a:noFill/>
                          </a:ln>
                          <a:solidFill>
                            <a:schemeClr val="tx1"/>
                          </a:solidFill>
                          <a:effectLst/>
                          <a:latin typeface="Arial" pitchFamily="34" charset="0"/>
                        </a:rPr>
                        <a:t>Klinische Begleiterkrankung </a:t>
                      </a: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endParaRPr kumimoji="0" lang="de-DE" sz="1600" b="0" i="0" u="none" strike="noStrike" cap="none" normalizeH="0" baseline="0" smtClean="0">
                        <a:ln>
                          <a:noFill/>
                        </a:ln>
                        <a:solidFill>
                          <a:schemeClr val="tx1"/>
                        </a:solidFill>
                        <a:effectLst/>
                        <a:latin typeface="Arial" pitchFamily="34" charset="0"/>
                      </a:endParaRP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93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endParaRPr kumimoji="0" lang="en-GB" sz="1600" b="0" i="0" u="none" strike="noStrike" cap="none" normalizeH="0" baseline="0" smtClean="0">
                        <a:ln>
                          <a:noFill/>
                        </a:ln>
                        <a:solidFill>
                          <a:schemeClr val="tx1"/>
                        </a:solidFill>
                        <a:effectLst/>
                        <a:latin typeface="Arial" pitchFamily="34" charset="0"/>
                      </a:endParaRP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endParaRPr kumimoji="0" lang="en-GB" sz="1600" b="0" i="0" u="none" strike="noStrike" cap="none" normalizeH="0" baseline="0" smtClean="0">
                        <a:ln>
                          <a:noFill/>
                        </a:ln>
                        <a:solidFill>
                          <a:schemeClr val="tx1"/>
                        </a:solidFill>
                        <a:effectLst/>
                        <a:latin typeface="Arial" pitchFamily="34" charset="0"/>
                      </a:endParaRP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endParaRPr kumimoji="0" lang="en-GB" sz="1600" b="0" i="0" u="none" strike="noStrike" cap="none" normalizeH="0" baseline="0" smtClean="0">
                        <a:ln>
                          <a:noFill/>
                        </a:ln>
                        <a:solidFill>
                          <a:schemeClr val="tx1"/>
                        </a:solidFill>
                        <a:effectLst/>
                        <a:latin typeface="Arial" pitchFamily="34" charset="0"/>
                      </a:endParaRP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Symbol" pitchFamily="18" charset="2"/>
                        <a:buNone/>
                        <a:tabLst/>
                      </a:pPr>
                      <a:endParaRPr kumimoji="0" lang="en-GB" sz="1600" b="0" i="0" u="none" strike="noStrike" cap="none" normalizeH="0" baseline="0" smtClean="0">
                        <a:ln>
                          <a:noFill/>
                        </a:ln>
                        <a:solidFill>
                          <a:schemeClr val="tx1"/>
                        </a:solidFill>
                        <a:effectLst/>
                        <a:latin typeface="Arial" pitchFamily="34" charset="0"/>
                      </a:endParaRPr>
                    </a:p>
                  </a:txBody>
                  <a:tcPr marL="144000" marR="72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r>
            </a:tbl>
          </a:graphicData>
        </a:graphic>
      </p:graphicFrame>
      <p:sp>
        <p:nvSpPr>
          <p:cNvPr id="24" name="Textfeld 23"/>
          <p:cNvSpPr txBox="1"/>
          <p:nvPr/>
        </p:nvSpPr>
        <p:spPr>
          <a:xfrm>
            <a:off x="1338496" y="503094"/>
            <a:ext cx="881973" cy="400110"/>
          </a:xfrm>
          <a:prstGeom prst="rect">
            <a:avLst/>
          </a:prstGeom>
          <a:noFill/>
        </p:spPr>
        <p:txBody>
          <a:bodyPr wrap="none" rtlCol="0">
            <a:spAutoFit/>
          </a:bodyPr>
          <a:lstStyle/>
          <a:p>
            <a:r>
              <a:rPr lang="de-DE" sz="2000" dirty="0" smtClean="0">
                <a:hlinkClick r:id="rId3" action="ppaction://hlinksldjump"/>
              </a:rPr>
              <a:t>zurück</a:t>
            </a:r>
            <a:endParaRPr lang="de-DE" sz="2000" dirty="0"/>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0" y="188913"/>
            <a:ext cx="8743950" cy="914400"/>
          </a:xfrm>
        </p:spPr>
        <p:txBody>
          <a:bodyPr/>
          <a:lstStyle/>
          <a:p>
            <a:pPr algn="l"/>
            <a:r>
              <a:rPr lang="de-DE" sz="3600" b="1" dirty="0" smtClean="0">
                <a:solidFill>
                  <a:srgbClr val="990000"/>
                </a:solidFill>
                <a:latin typeface="Arial" pitchFamily="34" charset="0"/>
                <a:cs typeface="Arial" pitchFamily="34" charset="0"/>
              </a:rPr>
              <a:t>IMPP GK2 Krankheitsteil</a:t>
            </a:r>
          </a:p>
        </p:txBody>
      </p:sp>
      <p:sp>
        <p:nvSpPr>
          <p:cNvPr id="15363" name="Text Box 3"/>
          <p:cNvSpPr txBox="1">
            <a:spLocks noChangeArrowheads="1"/>
          </p:cNvSpPr>
          <p:nvPr/>
        </p:nvSpPr>
        <p:spPr bwMode="auto">
          <a:xfrm>
            <a:off x="5629275" y="1052513"/>
            <a:ext cx="4699000" cy="708025"/>
          </a:xfrm>
          <a:prstGeom prst="rect">
            <a:avLst/>
          </a:prstGeom>
          <a:noFill/>
          <a:ln w="7938">
            <a:noFill/>
            <a:miter lim="800000"/>
            <a:headEnd/>
            <a:tailEnd/>
          </a:ln>
        </p:spPr>
        <p:txBody>
          <a:bodyPr>
            <a:spAutoFit/>
          </a:bodyPr>
          <a:lstStyle/>
          <a:p>
            <a:pPr algn="l"/>
            <a:endParaRPr lang="de-DE" sz="2000">
              <a:latin typeface="Arial" charset="0"/>
              <a:cs typeface="Arial" charset="0"/>
            </a:endParaRPr>
          </a:p>
          <a:p>
            <a:pPr algn="l"/>
            <a:endParaRPr lang="de-DE" sz="2000">
              <a:latin typeface="Arial" charset="0"/>
              <a:cs typeface="Arial" charset="0"/>
            </a:endParaRPr>
          </a:p>
        </p:txBody>
      </p:sp>
      <p:sp>
        <p:nvSpPr>
          <p:cNvPr id="15364" name="Rechteck 5"/>
          <p:cNvSpPr>
            <a:spLocks noChangeArrowheads="1"/>
          </p:cNvSpPr>
          <p:nvPr/>
        </p:nvSpPr>
        <p:spPr bwMode="auto">
          <a:xfrm>
            <a:off x="30163" y="1084263"/>
            <a:ext cx="5143500" cy="5016500"/>
          </a:xfrm>
          <a:prstGeom prst="rect">
            <a:avLst/>
          </a:prstGeom>
          <a:noFill/>
          <a:ln w="9525">
            <a:noFill/>
            <a:miter lim="800000"/>
            <a:headEnd/>
            <a:tailEnd/>
          </a:ln>
        </p:spPr>
        <p:txBody>
          <a:bodyPr>
            <a:spAutoFit/>
          </a:bodyPr>
          <a:lstStyle/>
          <a:p>
            <a:pPr algn="l"/>
            <a:r>
              <a:rPr lang="de-DE" sz="2000" dirty="0">
                <a:latin typeface="Arial" charset="0"/>
                <a:cs typeface="Arial" charset="0"/>
              </a:rPr>
              <a:t>Obstruktive </a:t>
            </a:r>
            <a:r>
              <a:rPr lang="de-DE" sz="2000" dirty="0" err="1">
                <a:latin typeface="Arial" charset="0"/>
                <a:cs typeface="Arial" charset="0"/>
              </a:rPr>
              <a:t>Uropathie</a:t>
            </a:r>
            <a:r>
              <a:rPr lang="de-DE" sz="2000" dirty="0">
                <a:latin typeface="Arial" charset="0"/>
                <a:cs typeface="Arial" charset="0"/>
              </a:rPr>
              <a:t> und </a:t>
            </a:r>
            <a:r>
              <a:rPr lang="de-DE" sz="2000" dirty="0" err="1">
                <a:latin typeface="Arial" charset="0"/>
                <a:cs typeface="Arial" charset="0"/>
              </a:rPr>
              <a:t>Refluxuropathie</a:t>
            </a:r>
            <a:endParaRPr lang="de-DE" sz="2000" dirty="0">
              <a:latin typeface="Arial" charset="0"/>
              <a:cs typeface="Arial" charset="0"/>
            </a:endParaRPr>
          </a:p>
          <a:p>
            <a:pPr algn="l"/>
            <a:r>
              <a:rPr lang="de-DE" sz="2000" dirty="0">
                <a:latin typeface="Arial" charset="0"/>
                <a:cs typeface="Arial" charset="0"/>
              </a:rPr>
              <a:t>Arzneimittel- und schwermetallinduzierte</a:t>
            </a:r>
          </a:p>
          <a:p>
            <a:pPr algn="l"/>
            <a:r>
              <a:rPr lang="de-DE" sz="2000" dirty="0" err="1">
                <a:latin typeface="Arial" charset="0"/>
                <a:cs typeface="Arial" charset="0"/>
              </a:rPr>
              <a:t>tubulointerstitielle</a:t>
            </a:r>
            <a:r>
              <a:rPr lang="de-DE" sz="2000" dirty="0">
                <a:latin typeface="Arial" charset="0"/>
                <a:cs typeface="Arial" charset="0"/>
              </a:rPr>
              <a:t> und tubuläre Krankheitszustände</a:t>
            </a:r>
          </a:p>
          <a:p>
            <a:pPr algn="l"/>
            <a:r>
              <a:rPr lang="de-DE" sz="2000" dirty="0">
                <a:latin typeface="Arial" charset="0"/>
                <a:cs typeface="Arial" charset="0"/>
              </a:rPr>
              <a:t>Sonstige </a:t>
            </a:r>
            <a:r>
              <a:rPr lang="de-DE" sz="2000" dirty="0" err="1">
                <a:latin typeface="Arial" charset="0"/>
                <a:cs typeface="Arial" charset="0"/>
              </a:rPr>
              <a:t>tubulointerstitielle</a:t>
            </a:r>
            <a:r>
              <a:rPr lang="de-DE" sz="2000" dirty="0">
                <a:latin typeface="Arial" charset="0"/>
                <a:cs typeface="Arial" charset="0"/>
              </a:rPr>
              <a:t> Nierenkrankheiten</a:t>
            </a:r>
          </a:p>
          <a:p>
            <a:pPr algn="l"/>
            <a:r>
              <a:rPr lang="de-DE" sz="2000" dirty="0">
                <a:solidFill>
                  <a:srgbClr val="FF0000"/>
                </a:solidFill>
                <a:latin typeface="Arial" charset="0"/>
                <a:cs typeface="Arial" charset="0"/>
              </a:rPr>
              <a:t>Chronische Niereninsuffizienz</a:t>
            </a:r>
          </a:p>
          <a:p>
            <a:pPr algn="l"/>
            <a:r>
              <a:rPr lang="de-DE" sz="2000" dirty="0">
                <a:latin typeface="Arial" charset="0"/>
                <a:cs typeface="Arial" charset="0"/>
              </a:rPr>
              <a:t>Krankheiten infolge Schädigung der tubulären Nierenfunktion</a:t>
            </a:r>
          </a:p>
          <a:p>
            <a:pPr algn="l"/>
            <a:r>
              <a:rPr lang="de-DE" sz="2000" dirty="0">
                <a:latin typeface="Arial" charset="0"/>
                <a:cs typeface="Arial" charset="0"/>
              </a:rPr>
              <a:t>(z.B. </a:t>
            </a:r>
            <a:r>
              <a:rPr lang="de-DE" sz="2000" dirty="0" err="1">
                <a:latin typeface="Arial" charset="0"/>
                <a:cs typeface="Arial" charset="0"/>
              </a:rPr>
              <a:t>Renale</a:t>
            </a:r>
            <a:r>
              <a:rPr lang="de-DE" sz="2000" dirty="0">
                <a:latin typeface="Arial" charset="0"/>
                <a:cs typeface="Arial" charset="0"/>
              </a:rPr>
              <a:t> Rachitis, </a:t>
            </a:r>
            <a:r>
              <a:rPr lang="de-DE" sz="2000" dirty="0" err="1">
                <a:latin typeface="Arial" charset="0"/>
                <a:cs typeface="Arial" charset="0"/>
              </a:rPr>
              <a:t>Renaler</a:t>
            </a:r>
            <a:endParaRPr lang="de-DE" sz="2000" dirty="0">
              <a:latin typeface="Arial" charset="0"/>
              <a:cs typeface="Arial" charset="0"/>
            </a:endParaRPr>
          </a:p>
          <a:p>
            <a:pPr algn="l"/>
            <a:r>
              <a:rPr lang="de-DE" sz="2000" dirty="0">
                <a:latin typeface="Arial" charset="0"/>
                <a:cs typeface="Arial" charset="0"/>
              </a:rPr>
              <a:t>Diabetes </a:t>
            </a:r>
            <a:r>
              <a:rPr lang="de-DE" sz="2000" dirty="0" err="1">
                <a:latin typeface="Arial" charset="0"/>
                <a:cs typeface="Arial" charset="0"/>
              </a:rPr>
              <a:t>insipidus</a:t>
            </a:r>
            <a:r>
              <a:rPr lang="de-DE" sz="2000" dirty="0">
                <a:latin typeface="Arial" charset="0"/>
                <a:cs typeface="Arial" charset="0"/>
              </a:rPr>
              <a:t>, </a:t>
            </a:r>
            <a:r>
              <a:rPr lang="de-DE" sz="2000" dirty="0" err="1">
                <a:latin typeface="Arial" charset="0"/>
                <a:cs typeface="Arial" charset="0"/>
              </a:rPr>
              <a:t>Renale</a:t>
            </a:r>
            <a:endParaRPr lang="de-DE" sz="2000" dirty="0">
              <a:latin typeface="Arial" charset="0"/>
              <a:cs typeface="Arial" charset="0"/>
            </a:endParaRPr>
          </a:p>
          <a:p>
            <a:pPr algn="l"/>
            <a:r>
              <a:rPr lang="de-DE" sz="2000" dirty="0">
                <a:latin typeface="Arial" charset="0"/>
                <a:cs typeface="Arial" charset="0"/>
              </a:rPr>
              <a:t>tubuläre Azidose, Typ 1</a:t>
            </a:r>
          </a:p>
          <a:p>
            <a:pPr algn="l"/>
            <a:r>
              <a:rPr lang="de-DE" sz="2000" dirty="0">
                <a:latin typeface="Arial" charset="0"/>
                <a:cs typeface="Arial" charset="0"/>
              </a:rPr>
              <a:t>[</a:t>
            </a:r>
            <a:r>
              <a:rPr lang="de-DE" sz="2000" dirty="0" err="1">
                <a:latin typeface="Arial" charset="0"/>
                <a:cs typeface="Arial" charset="0"/>
              </a:rPr>
              <a:t>Lightwood</a:t>
            </a:r>
            <a:r>
              <a:rPr lang="de-DE" sz="2000" dirty="0">
                <a:latin typeface="Arial" charset="0"/>
                <a:cs typeface="Arial" charset="0"/>
              </a:rPr>
              <a:t>-Albright-Syndrom])</a:t>
            </a:r>
          </a:p>
          <a:p>
            <a:pPr algn="l"/>
            <a:r>
              <a:rPr lang="de-DE" sz="2000" dirty="0">
                <a:latin typeface="Arial" charset="0"/>
                <a:cs typeface="Arial" charset="0"/>
              </a:rPr>
              <a:t>Schrumpfniere, nicht näher bezeichnet</a:t>
            </a:r>
          </a:p>
          <a:p>
            <a:pPr algn="l"/>
            <a:r>
              <a:rPr lang="de-DE" sz="2000" dirty="0">
                <a:latin typeface="Arial" charset="0"/>
                <a:cs typeface="Arial" charset="0"/>
              </a:rPr>
              <a:t>Sonstige Krankheiten der Niere und des Ureters, anderenorts nicht klassifiziert</a:t>
            </a:r>
          </a:p>
        </p:txBody>
      </p:sp>
      <p:sp>
        <p:nvSpPr>
          <p:cNvPr id="15365" name="Rechteck 8"/>
          <p:cNvSpPr>
            <a:spLocks noChangeArrowheads="1"/>
          </p:cNvSpPr>
          <p:nvPr/>
        </p:nvSpPr>
        <p:spPr bwMode="auto">
          <a:xfrm>
            <a:off x="5113338" y="1101725"/>
            <a:ext cx="5143500" cy="1939925"/>
          </a:xfrm>
          <a:prstGeom prst="rect">
            <a:avLst/>
          </a:prstGeom>
          <a:noFill/>
          <a:ln w="9525">
            <a:noFill/>
            <a:miter lim="800000"/>
            <a:headEnd/>
            <a:tailEnd/>
          </a:ln>
        </p:spPr>
        <p:txBody>
          <a:bodyPr>
            <a:spAutoFit/>
          </a:bodyPr>
          <a:lstStyle/>
          <a:p>
            <a:pPr algn="l"/>
            <a:r>
              <a:rPr lang="de-DE" sz="2000" dirty="0" err="1">
                <a:solidFill>
                  <a:srgbClr val="FF0000"/>
                </a:solidFill>
                <a:latin typeface="Arial" charset="0"/>
                <a:cs typeface="Arial" charset="0"/>
              </a:rPr>
              <a:t>Gestationshypertonie</a:t>
            </a:r>
            <a:r>
              <a:rPr lang="de-DE" sz="2000" dirty="0">
                <a:solidFill>
                  <a:srgbClr val="FF0000"/>
                </a:solidFill>
                <a:latin typeface="Arial" charset="0"/>
                <a:cs typeface="Arial" charset="0"/>
              </a:rPr>
              <a:t> </a:t>
            </a:r>
            <a:r>
              <a:rPr lang="de-DE" sz="2000" dirty="0">
                <a:latin typeface="Arial" charset="0"/>
                <a:cs typeface="Arial" charset="0"/>
              </a:rPr>
              <a:t>[schwangerschaftsinduziert] mit</a:t>
            </a:r>
          </a:p>
          <a:p>
            <a:pPr algn="l"/>
            <a:r>
              <a:rPr lang="de-DE" sz="2000" dirty="0">
                <a:latin typeface="Arial" charset="0"/>
                <a:cs typeface="Arial" charset="0"/>
              </a:rPr>
              <a:t>bedeutsamer </a:t>
            </a:r>
            <a:r>
              <a:rPr lang="de-DE" sz="2000" dirty="0" err="1">
                <a:latin typeface="Arial" charset="0"/>
                <a:cs typeface="Arial" charset="0"/>
              </a:rPr>
              <a:t>Proteinurie</a:t>
            </a:r>
            <a:endParaRPr lang="de-DE" sz="2000" dirty="0">
              <a:latin typeface="Arial" charset="0"/>
              <a:cs typeface="Arial" charset="0"/>
            </a:endParaRPr>
          </a:p>
          <a:p>
            <a:pPr algn="l"/>
            <a:r>
              <a:rPr lang="de-DE" sz="2000" dirty="0">
                <a:latin typeface="Arial" charset="0"/>
                <a:cs typeface="Arial" charset="0"/>
              </a:rPr>
              <a:t>Eklampsie</a:t>
            </a:r>
          </a:p>
          <a:p>
            <a:pPr algn="l"/>
            <a:endParaRPr lang="de-DE" sz="2000" dirty="0">
              <a:latin typeface="Arial" charset="0"/>
              <a:cs typeface="Arial" charset="0"/>
            </a:endParaRPr>
          </a:p>
          <a:p>
            <a:pPr algn="l"/>
            <a:endParaRPr lang="de-DE" sz="2000" dirty="0">
              <a:latin typeface="Arial" charset="0"/>
              <a:cs typeface="Arial" charset="0"/>
            </a:endParaRP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128963" y="2608263"/>
            <a:ext cx="4805362" cy="2295525"/>
            <a:chOff x="1796" y="1402"/>
            <a:chExt cx="2691" cy="1446"/>
          </a:xfrm>
        </p:grpSpPr>
        <p:sp>
          <p:nvSpPr>
            <p:cNvPr id="1002499" name="Rectangle 3"/>
            <p:cNvSpPr>
              <a:spLocks noChangeArrowheads="1"/>
            </p:cNvSpPr>
            <p:nvPr/>
          </p:nvSpPr>
          <p:spPr bwMode="auto">
            <a:xfrm>
              <a:off x="2622" y="2022"/>
              <a:ext cx="826" cy="206"/>
            </a:xfrm>
            <a:prstGeom prst="rect">
              <a:avLst/>
            </a:prstGeom>
            <a:solidFill>
              <a:schemeClr val="bg2"/>
            </a:solidFill>
            <a:ln w="9525">
              <a:noFill/>
              <a:miter lim="800000"/>
              <a:headEnd/>
              <a:tailEnd/>
            </a:ln>
          </p:spPr>
          <p:txBody>
            <a:bodyPr/>
            <a:lstStyle/>
            <a:p>
              <a:pPr eaLnBrk="0" hangingPunct="0"/>
              <a:endParaRPr lang="de-DE" sz="900">
                <a:solidFill>
                  <a:schemeClr val="tx1"/>
                </a:solidFill>
                <a:latin typeface="Times" charset="0"/>
                <a:ea typeface="ＭＳ Ｐゴシック" charset="-128"/>
              </a:endParaRPr>
            </a:p>
          </p:txBody>
        </p:sp>
        <p:sp>
          <p:nvSpPr>
            <p:cNvPr id="1002500" name="Rectangle 4"/>
            <p:cNvSpPr>
              <a:spLocks noChangeArrowheads="1"/>
            </p:cNvSpPr>
            <p:nvPr/>
          </p:nvSpPr>
          <p:spPr bwMode="auto">
            <a:xfrm>
              <a:off x="2628" y="2028"/>
              <a:ext cx="814" cy="194"/>
            </a:xfrm>
            <a:prstGeom prst="rect">
              <a:avLst/>
            </a:prstGeom>
            <a:noFill/>
            <a:ln w="19050">
              <a:solidFill>
                <a:srgbClr val="000000"/>
              </a:solidFill>
              <a:miter lim="800000"/>
              <a:headEnd/>
              <a:tailEnd/>
            </a:ln>
          </p:spPr>
          <p:txBody>
            <a:bodyPr/>
            <a:lstStyle/>
            <a:p>
              <a:pPr eaLnBrk="0" hangingPunct="0"/>
              <a:endParaRPr lang="de-DE" sz="900">
                <a:solidFill>
                  <a:schemeClr val="tx1"/>
                </a:solidFill>
                <a:latin typeface="Times" charset="0"/>
                <a:ea typeface="ＭＳ Ｐゴシック" charset="-128"/>
              </a:endParaRPr>
            </a:p>
          </p:txBody>
        </p:sp>
        <p:sp>
          <p:nvSpPr>
            <p:cNvPr id="1002501" name="Freeform 5"/>
            <p:cNvSpPr>
              <a:spLocks/>
            </p:cNvSpPr>
            <p:nvPr/>
          </p:nvSpPr>
          <p:spPr bwMode="auto">
            <a:xfrm>
              <a:off x="2940" y="2075"/>
              <a:ext cx="748" cy="470"/>
            </a:xfrm>
            <a:custGeom>
              <a:avLst/>
              <a:gdLst>
                <a:gd name="T0" fmla="*/ 1 w 1496"/>
                <a:gd name="T1" fmla="*/ 1 h 939"/>
                <a:gd name="T2" fmla="*/ 1 w 1496"/>
                <a:gd name="T3" fmla="*/ 1 h 939"/>
                <a:gd name="T4" fmla="*/ 0 w 1496"/>
                <a:gd name="T5" fmla="*/ 1 h 939"/>
                <a:gd name="T6" fmla="*/ 0 w 1496"/>
                <a:gd name="T7" fmla="*/ 0 h 939"/>
                <a:gd name="T8" fmla="*/ 1 w 1496"/>
                <a:gd name="T9" fmla="*/ 1 h 939"/>
                <a:gd name="T10" fmla="*/ 0 60000 65536"/>
                <a:gd name="T11" fmla="*/ 0 60000 65536"/>
                <a:gd name="T12" fmla="*/ 0 60000 65536"/>
                <a:gd name="T13" fmla="*/ 0 60000 65536"/>
                <a:gd name="T14" fmla="*/ 0 60000 65536"/>
                <a:gd name="T15" fmla="*/ 0 w 1496"/>
                <a:gd name="T16" fmla="*/ 0 h 939"/>
                <a:gd name="T17" fmla="*/ 1496 w 1496"/>
                <a:gd name="T18" fmla="*/ 939 h 939"/>
              </a:gdLst>
              <a:ahLst/>
              <a:cxnLst>
                <a:cxn ang="T10">
                  <a:pos x="T0" y="T1"/>
                </a:cxn>
                <a:cxn ang="T11">
                  <a:pos x="T2" y="T3"/>
                </a:cxn>
                <a:cxn ang="T12">
                  <a:pos x="T4" y="T5"/>
                </a:cxn>
                <a:cxn ang="T13">
                  <a:pos x="T6" y="T7"/>
                </a:cxn>
                <a:cxn ang="T14">
                  <a:pos x="T8" y="T9"/>
                </a:cxn>
              </a:cxnLst>
              <a:rect l="T15" t="T16" r="T17" b="T18"/>
              <a:pathLst>
                <a:path w="1496" h="939">
                  <a:moveTo>
                    <a:pt x="1496" y="526"/>
                  </a:moveTo>
                  <a:lnTo>
                    <a:pt x="1496" y="939"/>
                  </a:lnTo>
                  <a:lnTo>
                    <a:pt x="0" y="413"/>
                  </a:lnTo>
                  <a:lnTo>
                    <a:pt x="0" y="0"/>
                  </a:lnTo>
                  <a:lnTo>
                    <a:pt x="1496" y="526"/>
                  </a:lnTo>
                  <a:close/>
                </a:path>
              </a:pathLst>
            </a:custGeom>
            <a:gradFill rotWithShape="1">
              <a:gsLst>
                <a:gs pos="0">
                  <a:srgbClr val="0033CC"/>
                </a:gs>
                <a:gs pos="100000">
                  <a:srgbClr val="6987E1"/>
                </a:gs>
              </a:gsLst>
              <a:lin ang="0" scaled="1"/>
            </a:gradFill>
            <a:ln w="9525">
              <a:noFill/>
              <a:round/>
              <a:headEnd/>
              <a:tailEnd/>
            </a:ln>
          </p:spPr>
          <p:txBody>
            <a:bodyPr/>
            <a:lstStyle/>
            <a:p>
              <a:pPr eaLnBrk="0" hangingPunct="0"/>
              <a:endParaRPr lang="de-DE" sz="900">
                <a:solidFill>
                  <a:schemeClr val="tx1"/>
                </a:solidFill>
                <a:latin typeface="Times" charset="0"/>
                <a:ea typeface="ＭＳ Ｐゴシック" charset="-128"/>
              </a:endParaRPr>
            </a:p>
          </p:txBody>
        </p:sp>
        <p:sp>
          <p:nvSpPr>
            <p:cNvPr id="1002502" name="Freeform 6"/>
            <p:cNvSpPr>
              <a:spLocks/>
            </p:cNvSpPr>
            <p:nvPr/>
          </p:nvSpPr>
          <p:spPr bwMode="auto">
            <a:xfrm>
              <a:off x="2940" y="2075"/>
              <a:ext cx="748" cy="470"/>
            </a:xfrm>
            <a:custGeom>
              <a:avLst/>
              <a:gdLst>
                <a:gd name="T0" fmla="*/ 1 w 1496"/>
                <a:gd name="T1" fmla="*/ 1 h 939"/>
                <a:gd name="T2" fmla="*/ 1 w 1496"/>
                <a:gd name="T3" fmla="*/ 1 h 939"/>
                <a:gd name="T4" fmla="*/ 0 w 1496"/>
                <a:gd name="T5" fmla="*/ 1 h 939"/>
                <a:gd name="T6" fmla="*/ 0 w 1496"/>
                <a:gd name="T7" fmla="*/ 0 h 939"/>
                <a:gd name="T8" fmla="*/ 1 w 1496"/>
                <a:gd name="T9" fmla="*/ 1 h 939"/>
                <a:gd name="T10" fmla="*/ 0 60000 65536"/>
                <a:gd name="T11" fmla="*/ 0 60000 65536"/>
                <a:gd name="T12" fmla="*/ 0 60000 65536"/>
                <a:gd name="T13" fmla="*/ 0 60000 65536"/>
                <a:gd name="T14" fmla="*/ 0 60000 65536"/>
                <a:gd name="T15" fmla="*/ 0 w 1496"/>
                <a:gd name="T16" fmla="*/ 0 h 939"/>
                <a:gd name="T17" fmla="*/ 1496 w 1496"/>
                <a:gd name="T18" fmla="*/ 939 h 939"/>
              </a:gdLst>
              <a:ahLst/>
              <a:cxnLst>
                <a:cxn ang="T10">
                  <a:pos x="T0" y="T1"/>
                </a:cxn>
                <a:cxn ang="T11">
                  <a:pos x="T2" y="T3"/>
                </a:cxn>
                <a:cxn ang="T12">
                  <a:pos x="T4" y="T5"/>
                </a:cxn>
                <a:cxn ang="T13">
                  <a:pos x="T6" y="T7"/>
                </a:cxn>
                <a:cxn ang="T14">
                  <a:pos x="T8" y="T9"/>
                </a:cxn>
              </a:cxnLst>
              <a:rect l="T15" t="T16" r="T17" b="T18"/>
              <a:pathLst>
                <a:path w="1496" h="939">
                  <a:moveTo>
                    <a:pt x="1496" y="526"/>
                  </a:moveTo>
                  <a:lnTo>
                    <a:pt x="1496" y="939"/>
                  </a:lnTo>
                  <a:lnTo>
                    <a:pt x="0" y="413"/>
                  </a:lnTo>
                  <a:lnTo>
                    <a:pt x="0" y="0"/>
                  </a:lnTo>
                  <a:lnTo>
                    <a:pt x="1496" y="526"/>
                  </a:lnTo>
                </a:path>
              </a:pathLst>
            </a:custGeom>
            <a:noFill/>
            <a:ln w="19050">
              <a:solidFill>
                <a:srgbClr val="000000"/>
              </a:solidFill>
              <a:round/>
              <a:headEnd/>
              <a:tailEnd/>
            </a:ln>
          </p:spPr>
          <p:txBody>
            <a:bodyPr/>
            <a:lstStyle/>
            <a:p>
              <a:pPr eaLnBrk="0" hangingPunct="0"/>
              <a:endParaRPr lang="de-DE" sz="900">
                <a:solidFill>
                  <a:schemeClr val="tx1"/>
                </a:solidFill>
                <a:latin typeface="Times" charset="0"/>
                <a:ea typeface="ＭＳ Ｐゴシック" charset="-128"/>
              </a:endParaRPr>
            </a:p>
          </p:txBody>
        </p:sp>
        <p:sp>
          <p:nvSpPr>
            <p:cNvPr id="1002503" name="Freeform 7"/>
            <p:cNvSpPr>
              <a:spLocks/>
            </p:cNvSpPr>
            <p:nvPr/>
          </p:nvSpPr>
          <p:spPr bwMode="auto">
            <a:xfrm>
              <a:off x="3686" y="2075"/>
              <a:ext cx="80" cy="473"/>
            </a:xfrm>
            <a:custGeom>
              <a:avLst/>
              <a:gdLst>
                <a:gd name="T0" fmla="*/ 0 w 159"/>
                <a:gd name="T1" fmla="*/ 0 h 947"/>
                <a:gd name="T2" fmla="*/ 1 w 159"/>
                <a:gd name="T3" fmla="*/ 0 h 947"/>
                <a:gd name="T4" fmla="*/ 1 w 159"/>
                <a:gd name="T5" fmla="*/ 0 h 947"/>
                <a:gd name="T6" fmla="*/ 1 w 159"/>
                <a:gd name="T7" fmla="*/ 0 h 947"/>
                <a:gd name="T8" fmla="*/ 1 w 159"/>
                <a:gd name="T9" fmla="*/ 0 h 947"/>
                <a:gd name="T10" fmla="*/ 1 w 159"/>
                <a:gd name="T11" fmla="*/ 0 h 947"/>
                <a:gd name="T12" fmla="*/ 1 w 159"/>
                <a:gd name="T13" fmla="*/ 0 h 947"/>
                <a:gd name="T14" fmla="*/ 1 w 159"/>
                <a:gd name="T15" fmla="*/ 0 h 947"/>
                <a:gd name="T16" fmla="*/ 1 w 159"/>
                <a:gd name="T17" fmla="*/ 0 h 947"/>
                <a:gd name="T18" fmla="*/ 0 w 159"/>
                <a:gd name="T19" fmla="*/ 0 h 947"/>
                <a:gd name="T20" fmla="*/ 0 w 159"/>
                <a:gd name="T21" fmla="*/ 0 h 9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9"/>
                <a:gd name="T34" fmla="*/ 0 h 947"/>
                <a:gd name="T35" fmla="*/ 159 w 159"/>
                <a:gd name="T36" fmla="*/ 947 h 9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9" h="947">
                  <a:moveTo>
                    <a:pt x="0" y="533"/>
                  </a:moveTo>
                  <a:lnTo>
                    <a:pt x="67" y="409"/>
                  </a:lnTo>
                  <a:lnTo>
                    <a:pt x="117" y="278"/>
                  </a:lnTo>
                  <a:lnTo>
                    <a:pt x="149" y="141"/>
                  </a:lnTo>
                  <a:lnTo>
                    <a:pt x="159" y="0"/>
                  </a:lnTo>
                  <a:lnTo>
                    <a:pt x="159" y="413"/>
                  </a:lnTo>
                  <a:lnTo>
                    <a:pt x="149" y="554"/>
                  </a:lnTo>
                  <a:lnTo>
                    <a:pt x="117" y="691"/>
                  </a:lnTo>
                  <a:lnTo>
                    <a:pt x="67" y="822"/>
                  </a:lnTo>
                  <a:lnTo>
                    <a:pt x="0" y="947"/>
                  </a:lnTo>
                  <a:lnTo>
                    <a:pt x="0" y="533"/>
                  </a:lnTo>
                  <a:close/>
                </a:path>
              </a:pathLst>
            </a:custGeom>
            <a:solidFill>
              <a:srgbClr val="007F00"/>
            </a:solidFill>
            <a:ln w="9525">
              <a:noFill/>
              <a:round/>
              <a:headEnd/>
              <a:tailEnd/>
            </a:ln>
          </p:spPr>
          <p:txBody>
            <a:bodyPr/>
            <a:lstStyle/>
            <a:p>
              <a:pPr eaLnBrk="0" hangingPunct="0"/>
              <a:endParaRPr lang="de-DE" sz="900">
                <a:solidFill>
                  <a:schemeClr val="tx1"/>
                </a:solidFill>
                <a:latin typeface="Times" charset="0"/>
                <a:ea typeface="ＭＳ Ｐゴシック" charset="-128"/>
              </a:endParaRPr>
            </a:p>
          </p:txBody>
        </p:sp>
        <p:sp>
          <p:nvSpPr>
            <p:cNvPr id="1002504" name="Freeform 8"/>
            <p:cNvSpPr>
              <a:spLocks/>
            </p:cNvSpPr>
            <p:nvPr/>
          </p:nvSpPr>
          <p:spPr bwMode="auto">
            <a:xfrm>
              <a:off x="3686" y="2075"/>
              <a:ext cx="80" cy="473"/>
            </a:xfrm>
            <a:custGeom>
              <a:avLst/>
              <a:gdLst>
                <a:gd name="T0" fmla="*/ 0 w 159"/>
                <a:gd name="T1" fmla="*/ 0 h 947"/>
                <a:gd name="T2" fmla="*/ 1 w 159"/>
                <a:gd name="T3" fmla="*/ 0 h 947"/>
                <a:gd name="T4" fmla="*/ 1 w 159"/>
                <a:gd name="T5" fmla="*/ 0 h 947"/>
                <a:gd name="T6" fmla="*/ 1 w 159"/>
                <a:gd name="T7" fmla="*/ 0 h 947"/>
                <a:gd name="T8" fmla="*/ 1 w 159"/>
                <a:gd name="T9" fmla="*/ 0 h 947"/>
                <a:gd name="T10" fmla="*/ 1 w 159"/>
                <a:gd name="T11" fmla="*/ 0 h 947"/>
                <a:gd name="T12" fmla="*/ 1 w 159"/>
                <a:gd name="T13" fmla="*/ 0 h 947"/>
                <a:gd name="T14" fmla="*/ 1 w 159"/>
                <a:gd name="T15" fmla="*/ 0 h 947"/>
                <a:gd name="T16" fmla="*/ 1 w 159"/>
                <a:gd name="T17" fmla="*/ 0 h 947"/>
                <a:gd name="T18" fmla="*/ 0 w 159"/>
                <a:gd name="T19" fmla="*/ 0 h 947"/>
                <a:gd name="T20" fmla="*/ 0 w 159"/>
                <a:gd name="T21" fmla="*/ 0 h 9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9"/>
                <a:gd name="T34" fmla="*/ 0 h 947"/>
                <a:gd name="T35" fmla="*/ 159 w 159"/>
                <a:gd name="T36" fmla="*/ 947 h 9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9" h="947">
                  <a:moveTo>
                    <a:pt x="0" y="533"/>
                  </a:moveTo>
                  <a:lnTo>
                    <a:pt x="67" y="409"/>
                  </a:lnTo>
                  <a:lnTo>
                    <a:pt x="117" y="278"/>
                  </a:lnTo>
                  <a:lnTo>
                    <a:pt x="149" y="141"/>
                  </a:lnTo>
                  <a:lnTo>
                    <a:pt x="159" y="0"/>
                  </a:lnTo>
                  <a:lnTo>
                    <a:pt x="159" y="413"/>
                  </a:lnTo>
                  <a:lnTo>
                    <a:pt x="149" y="554"/>
                  </a:lnTo>
                  <a:lnTo>
                    <a:pt x="117" y="691"/>
                  </a:lnTo>
                  <a:lnTo>
                    <a:pt x="67" y="822"/>
                  </a:lnTo>
                  <a:lnTo>
                    <a:pt x="0" y="947"/>
                  </a:lnTo>
                  <a:lnTo>
                    <a:pt x="0" y="533"/>
                  </a:lnTo>
                </a:path>
              </a:pathLst>
            </a:custGeom>
            <a:gradFill rotWithShape="1">
              <a:gsLst>
                <a:gs pos="0">
                  <a:srgbClr val="A9BAEE"/>
                </a:gs>
                <a:gs pos="100000">
                  <a:srgbClr val="0033CC"/>
                </a:gs>
              </a:gsLst>
              <a:lin ang="0" scaled="1"/>
            </a:gradFill>
            <a:ln w="19050">
              <a:solidFill>
                <a:srgbClr val="000000"/>
              </a:solidFill>
              <a:round/>
              <a:headEnd/>
              <a:tailEnd/>
            </a:ln>
          </p:spPr>
          <p:txBody>
            <a:bodyPr/>
            <a:lstStyle/>
            <a:p>
              <a:pPr eaLnBrk="0" hangingPunct="0"/>
              <a:endParaRPr lang="de-DE" sz="900">
                <a:solidFill>
                  <a:schemeClr val="tx1"/>
                </a:solidFill>
                <a:latin typeface="Times" charset="0"/>
                <a:ea typeface="ＭＳ Ｐゴシック" charset="-128"/>
              </a:endParaRPr>
            </a:p>
          </p:txBody>
        </p:sp>
        <p:sp>
          <p:nvSpPr>
            <p:cNvPr id="53260" name="Freeform 9"/>
            <p:cNvSpPr>
              <a:spLocks/>
            </p:cNvSpPr>
            <p:nvPr/>
          </p:nvSpPr>
          <p:spPr bwMode="auto">
            <a:xfrm>
              <a:off x="1796" y="2022"/>
              <a:ext cx="1572" cy="826"/>
            </a:xfrm>
            <a:custGeom>
              <a:avLst/>
              <a:gdLst>
                <a:gd name="T0" fmla="*/ 98 w 3145"/>
                <a:gd name="T1" fmla="*/ 17 h 1652"/>
                <a:gd name="T2" fmla="*/ 94 w 3145"/>
                <a:gd name="T3" fmla="*/ 22 h 1652"/>
                <a:gd name="T4" fmla="*/ 90 w 3145"/>
                <a:gd name="T5" fmla="*/ 26 h 1652"/>
                <a:gd name="T6" fmla="*/ 85 w 3145"/>
                <a:gd name="T7" fmla="*/ 30 h 1652"/>
                <a:gd name="T8" fmla="*/ 79 w 3145"/>
                <a:gd name="T9" fmla="*/ 33 h 1652"/>
                <a:gd name="T10" fmla="*/ 73 w 3145"/>
                <a:gd name="T11" fmla="*/ 36 h 1652"/>
                <a:gd name="T12" fmla="*/ 66 w 3145"/>
                <a:gd name="T13" fmla="*/ 38 h 1652"/>
                <a:gd name="T14" fmla="*/ 59 w 3145"/>
                <a:gd name="T15" fmla="*/ 39 h 1652"/>
                <a:gd name="T16" fmla="*/ 51 w 3145"/>
                <a:gd name="T17" fmla="*/ 39 h 1652"/>
                <a:gd name="T18" fmla="*/ 46 w 3145"/>
                <a:gd name="T19" fmla="*/ 39 h 1652"/>
                <a:gd name="T20" fmla="*/ 41 w 3145"/>
                <a:gd name="T21" fmla="*/ 38 h 1652"/>
                <a:gd name="T22" fmla="*/ 36 w 3145"/>
                <a:gd name="T23" fmla="*/ 37 h 1652"/>
                <a:gd name="T24" fmla="*/ 31 w 3145"/>
                <a:gd name="T25" fmla="*/ 36 h 1652"/>
                <a:gd name="T26" fmla="*/ 27 w 3145"/>
                <a:gd name="T27" fmla="*/ 35 h 1652"/>
                <a:gd name="T28" fmla="*/ 22 w 3145"/>
                <a:gd name="T29" fmla="*/ 33 h 1652"/>
                <a:gd name="T30" fmla="*/ 18 w 3145"/>
                <a:gd name="T31" fmla="*/ 30 h 1652"/>
                <a:gd name="T32" fmla="*/ 15 w 3145"/>
                <a:gd name="T33" fmla="*/ 28 h 1652"/>
                <a:gd name="T34" fmla="*/ 11 w 3145"/>
                <a:gd name="T35" fmla="*/ 25 h 1652"/>
                <a:gd name="T36" fmla="*/ 8 w 3145"/>
                <a:gd name="T37" fmla="*/ 22 h 1652"/>
                <a:gd name="T38" fmla="*/ 6 w 3145"/>
                <a:gd name="T39" fmla="*/ 19 h 1652"/>
                <a:gd name="T40" fmla="*/ 4 w 3145"/>
                <a:gd name="T41" fmla="*/ 16 h 1652"/>
                <a:gd name="T42" fmla="*/ 2 w 3145"/>
                <a:gd name="T43" fmla="*/ 12 h 1652"/>
                <a:gd name="T44" fmla="*/ 1 w 3145"/>
                <a:gd name="T45" fmla="*/ 8 h 1652"/>
                <a:gd name="T46" fmla="*/ 0 w 3145"/>
                <a:gd name="T47" fmla="*/ 4 h 1652"/>
                <a:gd name="T48" fmla="*/ 0 w 3145"/>
                <a:gd name="T49" fmla="*/ 0 h 1652"/>
                <a:gd name="T50" fmla="*/ 0 w 3145"/>
                <a:gd name="T51" fmla="*/ 13 h 1652"/>
                <a:gd name="T52" fmla="*/ 0 w 3145"/>
                <a:gd name="T53" fmla="*/ 17 h 1652"/>
                <a:gd name="T54" fmla="*/ 1 w 3145"/>
                <a:gd name="T55" fmla="*/ 21 h 1652"/>
                <a:gd name="T56" fmla="*/ 2 w 3145"/>
                <a:gd name="T57" fmla="*/ 25 h 1652"/>
                <a:gd name="T58" fmla="*/ 4 w 3145"/>
                <a:gd name="T59" fmla="*/ 28 h 1652"/>
                <a:gd name="T60" fmla="*/ 6 w 3145"/>
                <a:gd name="T61" fmla="*/ 32 h 1652"/>
                <a:gd name="T62" fmla="*/ 8 w 3145"/>
                <a:gd name="T63" fmla="*/ 35 h 1652"/>
                <a:gd name="T64" fmla="*/ 11 w 3145"/>
                <a:gd name="T65" fmla="*/ 38 h 1652"/>
                <a:gd name="T66" fmla="*/ 15 w 3145"/>
                <a:gd name="T67" fmla="*/ 41 h 1652"/>
                <a:gd name="T68" fmla="*/ 18 w 3145"/>
                <a:gd name="T69" fmla="*/ 43 h 1652"/>
                <a:gd name="T70" fmla="*/ 22 w 3145"/>
                <a:gd name="T71" fmla="*/ 45 h 1652"/>
                <a:gd name="T72" fmla="*/ 27 w 3145"/>
                <a:gd name="T73" fmla="*/ 47 h 1652"/>
                <a:gd name="T74" fmla="*/ 31 w 3145"/>
                <a:gd name="T75" fmla="*/ 49 h 1652"/>
                <a:gd name="T76" fmla="*/ 36 w 3145"/>
                <a:gd name="T77" fmla="*/ 50 h 1652"/>
                <a:gd name="T78" fmla="*/ 41 w 3145"/>
                <a:gd name="T79" fmla="*/ 51 h 1652"/>
                <a:gd name="T80" fmla="*/ 46 w 3145"/>
                <a:gd name="T81" fmla="*/ 52 h 1652"/>
                <a:gd name="T82" fmla="*/ 51 w 3145"/>
                <a:gd name="T83" fmla="*/ 52 h 1652"/>
                <a:gd name="T84" fmla="*/ 59 w 3145"/>
                <a:gd name="T85" fmla="*/ 52 h 1652"/>
                <a:gd name="T86" fmla="*/ 66 w 3145"/>
                <a:gd name="T87" fmla="*/ 50 h 1652"/>
                <a:gd name="T88" fmla="*/ 73 w 3145"/>
                <a:gd name="T89" fmla="*/ 49 h 1652"/>
                <a:gd name="T90" fmla="*/ 79 w 3145"/>
                <a:gd name="T91" fmla="*/ 46 h 1652"/>
                <a:gd name="T92" fmla="*/ 85 w 3145"/>
                <a:gd name="T93" fmla="*/ 43 h 1652"/>
                <a:gd name="T94" fmla="*/ 90 w 3145"/>
                <a:gd name="T95" fmla="*/ 39 h 1652"/>
                <a:gd name="T96" fmla="*/ 94 w 3145"/>
                <a:gd name="T97" fmla="*/ 35 h 1652"/>
                <a:gd name="T98" fmla="*/ 98 w 3145"/>
                <a:gd name="T99" fmla="*/ 30 h 1652"/>
                <a:gd name="T100" fmla="*/ 98 w 3145"/>
                <a:gd name="T101" fmla="*/ 17 h 16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145"/>
                <a:gd name="T154" fmla="*/ 0 h 1652"/>
                <a:gd name="T155" fmla="*/ 3145 w 3145"/>
                <a:gd name="T156" fmla="*/ 1652 h 165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145" h="1652">
                  <a:moveTo>
                    <a:pt x="3145" y="533"/>
                  </a:moveTo>
                  <a:lnTo>
                    <a:pt x="3031" y="683"/>
                  </a:lnTo>
                  <a:lnTo>
                    <a:pt x="2892" y="819"/>
                  </a:lnTo>
                  <a:lnTo>
                    <a:pt x="2728" y="940"/>
                  </a:lnTo>
                  <a:lnTo>
                    <a:pt x="2545" y="1042"/>
                  </a:lnTo>
                  <a:lnTo>
                    <a:pt x="2343" y="1125"/>
                  </a:lnTo>
                  <a:lnTo>
                    <a:pt x="2125" y="1187"/>
                  </a:lnTo>
                  <a:lnTo>
                    <a:pt x="1893" y="1226"/>
                  </a:lnTo>
                  <a:lnTo>
                    <a:pt x="1652" y="1239"/>
                  </a:lnTo>
                  <a:lnTo>
                    <a:pt x="1483" y="1232"/>
                  </a:lnTo>
                  <a:lnTo>
                    <a:pt x="1319" y="1214"/>
                  </a:lnTo>
                  <a:lnTo>
                    <a:pt x="1161" y="1183"/>
                  </a:lnTo>
                  <a:lnTo>
                    <a:pt x="1009" y="1141"/>
                  </a:lnTo>
                  <a:lnTo>
                    <a:pt x="864" y="1089"/>
                  </a:lnTo>
                  <a:lnTo>
                    <a:pt x="728" y="1027"/>
                  </a:lnTo>
                  <a:lnTo>
                    <a:pt x="601" y="956"/>
                  </a:lnTo>
                  <a:lnTo>
                    <a:pt x="483" y="876"/>
                  </a:lnTo>
                  <a:lnTo>
                    <a:pt x="377" y="787"/>
                  </a:lnTo>
                  <a:lnTo>
                    <a:pt x="282" y="691"/>
                  </a:lnTo>
                  <a:lnTo>
                    <a:pt x="199" y="590"/>
                  </a:lnTo>
                  <a:lnTo>
                    <a:pt x="130" y="482"/>
                  </a:lnTo>
                  <a:lnTo>
                    <a:pt x="74" y="368"/>
                  </a:lnTo>
                  <a:lnTo>
                    <a:pt x="33" y="249"/>
                  </a:lnTo>
                  <a:lnTo>
                    <a:pt x="9" y="126"/>
                  </a:lnTo>
                  <a:lnTo>
                    <a:pt x="0" y="0"/>
                  </a:lnTo>
                  <a:lnTo>
                    <a:pt x="0" y="413"/>
                  </a:lnTo>
                  <a:lnTo>
                    <a:pt x="9" y="539"/>
                  </a:lnTo>
                  <a:lnTo>
                    <a:pt x="33" y="662"/>
                  </a:lnTo>
                  <a:lnTo>
                    <a:pt x="74" y="781"/>
                  </a:lnTo>
                  <a:lnTo>
                    <a:pt x="130" y="895"/>
                  </a:lnTo>
                  <a:lnTo>
                    <a:pt x="199" y="1003"/>
                  </a:lnTo>
                  <a:lnTo>
                    <a:pt x="282" y="1105"/>
                  </a:lnTo>
                  <a:lnTo>
                    <a:pt x="377" y="1200"/>
                  </a:lnTo>
                  <a:lnTo>
                    <a:pt x="483" y="1289"/>
                  </a:lnTo>
                  <a:lnTo>
                    <a:pt x="601" y="1369"/>
                  </a:lnTo>
                  <a:lnTo>
                    <a:pt x="728" y="1440"/>
                  </a:lnTo>
                  <a:lnTo>
                    <a:pt x="864" y="1502"/>
                  </a:lnTo>
                  <a:lnTo>
                    <a:pt x="1009" y="1554"/>
                  </a:lnTo>
                  <a:lnTo>
                    <a:pt x="1161" y="1597"/>
                  </a:lnTo>
                  <a:lnTo>
                    <a:pt x="1319" y="1627"/>
                  </a:lnTo>
                  <a:lnTo>
                    <a:pt x="1483" y="1645"/>
                  </a:lnTo>
                  <a:lnTo>
                    <a:pt x="1652" y="1652"/>
                  </a:lnTo>
                  <a:lnTo>
                    <a:pt x="1893" y="1639"/>
                  </a:lnTo>
                  <a:lnTo>
                    <a:pt x="2125" y="1600"/>
                  </a:lnTo>
                  <a:lnTo>
                    <a:pt x="2343" y="1539"/>
                  </a:lnTo>
                  <a:lnTo>
                    <a:pt x="2545" y="1455"/>
                  </a:lnTo>
                  <a:lnTo>
                    <a:pt x="2728" y="1353"/>
                  </a:lnTo>
                  <a:lnTo>
                    <a:pt x="2892" y="1232"/>
                  </a:lnTo>
                  <a:lnTo>
                    <a:pt x="3031" y="1096"/>
                  </a:lnTo>
                  <a:lnTo>
                    <a:pt x="3145" y="946"/>
                  </a:lnTo>
                  <a:lnTo>
                    <a:pt x="3145" y="533"/>
                  </a:lnTo>
                  <a:close/>
                </a:path>
              </a:pathLst>
            </a:custGeom>
            <a:gradFill rotWithShape="1">
              <a:gsLst>
                <a:gs pos="0">
                  <a:schemeClr val="hlink">
                    <a:gamma/>
                    <a:shade val="46275"/>
                    <a:invGamma/>
                  </a:schemeClr>
                </a:gs>
                <a:gs pos="50000">
                  <a:schemeClr val="hlink"/>
                </a:gs>
                <a:gs pos="100000">
                  <a:schemeClr val="hlink">
                    <a:gamma/>
                    <a:shade val="46275"/>
                    <a:invGamma/>
                  </a:schemeClr>
                </a:gs>
              </a:gsLst>
              <a:lin ang="0" scaled="1"/>
            </a:gradFill>
            <a:ln w="9525">
              <a:noFill/>
              <a:round/>
              <a:headEnd/>
              <a:tailEnd/>
            </a:ln>
          </p:spPr>
          <p:txBody>
            <a:bodyPr/>
            <a:lstStyle/>
            <a:p>
              <a:pPr eaLnBrk="0" hangingPunct="0"/>
              <a:endParaRPr lang="de-DE" sz="900">
                <a:solidFill>
                  <a:schemeClr val="tx1"/>
                </a:solidFill>
                <a:latin typeface="Times" charset="0"/>
                <a:ea typeface="ＭＳ Ｐゴシック" charset="-128"/>
              </a:endParaRPr>
            </a:p>
          </p:txBody>
        </p:sp>
        <p:sp>
          <p:nvSpPr>
            <p:cNvPr id="1002506" name="Freeform 10"/>
            <p:cNvSpPr>
              <a:spLocks/>
            </p:cNvSpPr>
            <p:nvPr/>
          </p:nvSpPr>
          <p:spPr bwMode="auto">
            <a:xfrm>
              <a:off x="1796" y="2022"/>
              <a:ext cx="1572" cy="826"/>
            </a:xfrm>
            <a:custGeom>
              <a:avLst/>
              <a:gdLst>
                <a:gd name="T0" fmla="*/ 0 w 3145"/>
                <a:gd name="T1" fmla="*/ 1 h 1652"/>
                <a:gd name="T2" fmla="*/ 0 w 3145"/>
                <a:gd name="T3" fmla="*/ 1 h 1652"/>
                <a:gd name="T4" fmla="*/ 0 w 3145"/>
                <a:gd name="T5" fmla="*/ 1 h 1652"/>
                <a:gd name="T6" fmla="*/ 0 w 3145"/>
                <a:gd name="T7" fmla="*/ 1 h 1652"/>
                <a:gd name="T8" fmla="*/ 0 w 3145"/>
                <a:gd name="T9" fmla="*/ 1 h 1652"/>
                <a:gd name="T10" fmla="*/ 0 w 3145"/>
                <a:gd name="T11" fmla="*/ 1 h 1652"/>
                <a:gd name="T12" fmla="*/ 0 w 3145"/>
                <a:gd name="T13" fmla="*/ 1 h 1652"/>
                <a:gd name="T14" fmla="*/ 0 w 3145"/>
                <a:gd name="T15" fmla="*/ 1 h 1652"/>
                <a:gd name="T16" fmla="*/ 0 w 3145"/>
                <a:gd name="T17" fmla="*/ 1 h 1652"/>
                <a:gd name="T18" fmla="*/ 0 w 3145"/>
                <a:gd name="T19" fmla="*/ 1 h 1652"/>
                <a:gd name="T20" fmla="*/ 0 w 3145"/>
                <a:gd name="T21" fmla="*/ 1 h 1652"/>
                <a:gd name="T22" fmla="*/ 0 w 3145"/>
                <a:gd name="T23" fmla="*/ 1 h 1652"/>
                <a:gd name="T24" fmla="*/ 0 w 3145"/>
                <a:gd name="T25" fmla="*/ 1 h 1652"/>
                <a:gd name="T26" fmla="*/ 0 w 3145"/>
                <a:gd name="T27" fmla="*/ 1 h 1652"/>
                <a:gd name="T28" fmla="*/ 0 w 3145"/>
                <a:gd name="T29" fmla="*/ 1 h 1652"/>
                <a:gd name="T30" fmla="*/ 0 w 3145"/>
                <a:gd name="T31" fmla="*/ 1 h 1652"/>
                <a:gd name="T32" fmla="*/ 0 w 3145"/>
                <a:gd name="T33" fmla="*/ 1 h 1652"/>
                <a:gd name="T34" fmla="*/ 0 w 3145"/>
                <a:gd name="T35" fmla="*/ 1 h 1652"/>
                <a:gd name="T36" fmla="*/ 0 w 3145"/>
                <a:gd name="T37" fmla="*/ 1 h 1652"/>
                <a:gd name="T38" fmla="*/ 0 w 3145"/>
                <a:gd name="T39" fmla="*/ 1 h 1652"/>
                <a:gd name="T40" fmla="*/ 0 w 3145"/>
                <a:gd name="T41" fmla="*/ 1 h 1652"/>
                <a:gd name="T42" fmla="*/ 0 w 3145"/>
                <a:gd name="T43" fmla="*/ 1 h 1652"/>
                <a:gd name="T44" fmla="*/ 0 w 3145"/>
                <a:gd name="T45" fmla="*/ 1 h 1652"/>
                <a:gd name="T46" fmla="*/ 0 w 3145"/>
                <a:gd name="T47" fmla="*/ 1 h 1652"/>
                <a:gd name="T48" fmla="*/ 0 w 3145"/>
                <a:gd name="T49" fmla="*/ 0 h 1652"/>
                <a:gd name="T50" fmla="*/ 0 w 3145"/>
                <a:gd name="T51" fmla="*/ 1 h 1652"/>
                <a:gd name="T52" fmla="*/ 0 w 3145"/>
                <a:gd name="T53" fmla="*/ 1 h 1652"/>
                <a:gd name="T54" fmla="*/ 0 w 3145"/>
                <a:gd name="T55" fmla="*/ 1 h 1652"/>
                <a:gd name="T56" fmla="*/ 0 w 3145"/>
                <a:gd name="T57" fmla="*/ 1 h 1652"/>
                <a:gd name="T58" fmla="*/ 0 w 3145"/>
                <a:gd name="T59" fmla="*/ 1 h 1652"/>
                <a:gd name="T60" fmla="*/ 0 w 3145"/>
                <a:gd name="T61" fmla="*/ 1 h 1652"/>
                <a:gd name="T62" fmla="*/ 0 w 3145"/>
                <a:gd name="T63" fmla="*/ 1 h 1652"/>
                <a:gd name="T64" fmla="*/ 0 w 3145"/>
                <a:gd name="T65" fmla="*/ 1 h 1652"/>
                <a:gd name="T66" fmla="*/ 0 w 3145"/>
                <a:gd name="T67" fmla="*/ 1 h 1652"/>
                <a:gd name="T68" fmla="*/ 0 w 3145"/>
                <a:gd name="T69" fmla="*/ 1 h 1652"/>
                <a:gd name="T70" fmla="*/ 0 w 3145"/>
                <a:gd name="T71" fmla="*/ 1 h 1652"/>
                <a:gd name="T72" fmla="*/ 0 w 3145"/>
                <a:gd name="T73" fmla="*/ 1 h 1652"/>
                <a:gd name="T74" fmla="*/ 0 w 3145"/>
                <a:gd name="T75" fmla="*/ 1 h 1652"/>
                <a:gd name="T76" fmla="*/ 0 w 3145"/>
                <a:gd name="T77" fmla="*/ 1 h 1652"/>
                <a:gd name="T78" fmla="*/ 0 w 3145"/>
                <a:gd name="T79" fmla="*/ 1 h 1652"/>
                <a:gd name="T80" fmla="*/ 0 w 3145"/>
                <a:gd name="T81" fmla="*/ 1 h 1652"/>
                <a:gd name="T82" fmla="*/ 0 w 3145"/>
                <a:gd name="T83" fmla="*/ 1 h 1652"/>
                <a:gd name="T84" fmla="*/ 0 w 3145"/>
                <a:gd name="T85" fmla="*/ 1 h 1652"/>
                <a:gd name="T86" fmla="*/ 0 w 3145"/>
                <a:gd name="T87" fmla="*/ 1 h 1652"/>
                <a:gd name="T88" fmla="*/ 0 w 3145"/>
                <a:gd name="T89" fmla="*/ 1 h 1652"/>
                <a:gd name="T90" fmla="*/ 0 w 3145"/>
                <a:gd name="T91" fmla="*/ 1 h 1652"/>
                <a:gd name="T92" fmla="*/ 0 w 3145"/>
                <a:gd name="T93" fmla="*/ 1 h 1652"/>
                <a:gd name="T94" fmla="*/ 0 w 3145"/>
                <a:gd name="T95" fmla="*/ 1 h 1652"/>
                <a:gd name="T96" fmla="*/ 0 w 3145"/>
                <a:gd name="T97" fmla="*/ 1 h 1652"/>
                <a:gd name="T98" fmla="*/ 0 w 3145"/>
                <a:gd name="T99" fmla="*/ 1 h 1652"/>
                <a:gd name="T100" fmla="*/ 0 w 3145"/>
                <a:gd name="T101" fmla="*/ 1 h 16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145"/>
                <a:gd name="T154" fmla="*/ 0 h 1652"/>
                <a:gd name="T155" fmla="*/ 3145 w 3145"/>
                <a:gd name="T156" fmla="*/ 1652 h 165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145" h="1652">
                  <a:moveTo>
                    <a:pt x="3145" y="533"/>
                  </a:moveTo>
                  <a:lnTo>
                    <a:pt x="3031" y="683"/>
                  </a:lnTo>
                  <a:lnTo>
                    <a:pt x="2892" y="819"/>
                  </a:lnTo>
                  <a:lnTo>
                    <a:pt x="2728" y="940"/>
                  </a:lnTo>
                  <a:lnTo>
                    <a:pt x="2545" y="1042"/>
                  </a:lnTo>
                  <a:lnTo>
                    <a:pt x="2343" y="1125"/>
                  </a:lnTo>
                  <a:lnTo>
                    <a:pt x="2125" y="1187"/>
                  </a:lnTo>
                  <a:lnTo>
                    <a:pt x="1893" y="1226"/>
                  </a:lnTo>
                  <a:lnTo>
                    <a:pt x="1652" y="1239"/>
                  </a:lnTo>
                  <a:lnTo>
                    <a:pt x="1483" y="1232"/>
                  </a:lnTo>
                  <a:lnTo>
                    <a:pt x="1319" y="1214"/>
                  </a:lnTo>
                  <a:lnTo>
                    <a:pt x="1161" y="1183"/>
                  </a:lnTo>
                  <a:lnTo>
                    <a:pt x="1009" y="1141"/>
                  </a:lnTo>
                  <a:lnTo>
                    <a:pt x="864" y="1089"/>
                  </a:lnTo>
                  <a:lnTo>
                    <a:pt x="728" y="1027"/>
                  </a:lnTo>
                  <a:lnTo>
                    <a:pt x="601" y="956"/>
                  </a:lnTo>
                  <a:lnTo>
                    <a:pt x="483" y="876"/>
                  </a:lnTo>
                  <a:lnTo>
                    <a:pt x="377" y="787"/>
                  </a:lnTo>
                  <a:lnTo>
                    <a:pt x="282" y="691"/>
                  </a:lnTo>
                  <a:lnTo>
                    <a:pt x="199" y="590"/>
                  </a:lnTo>
                  <a:lnTo>
                    <a:pt x="130" y="482"/>
                  </a:lnTo>
                  <a:lnTo>
                    <a:pt x="74" y="368"/>
                  </a:lnTo>
                  <a:lnTo>
                    <a:pt x="33" y="249"/>
                  </a:lnTo>
                  <a:lnTo>
                    <a:pt x="9" y="126"/>
                  </a:lnTo>
                  <a:lnTo>
                    <a:pt x="0" y="0"/>
                  </a:lnTo>
                  <a:lnTo>
                    <a:pt x="0" y="413"/>
                  </a:lnTo>
                  <a:lnTo>
                    <a:pt x="9" y="539"/>
                  </a:lnTo>
                  <a:lnTo>
                    <a:pt x="33" y="662"/>
                  </a:lnTo>
                  <a:lnTo>
                    <a:pt x="74" y="781"/>
                  </a:lnTo>
                  <a:lnTo>
                    <a:pt x="130" y="895"/>
                  </a:lnTo>
                  <a:lnTo>
                    <a:pt x="199" y="1003"/>
                  </a:lnTo>
                  <a:lnTo>
                    <a:pt x="282" y="1105"/>
                  </a:lnTo>
                  <a:lnTo>
                    <a:pt x="377" y="1200"/>
                  </a:lnTo>
                  <a:lnTo>
                    <a:pt x="483" y="1289"/>
                  </a:lnTo>
                  <a:lnTo>
                    <a:pt x="601" y="1369"/>
                  </a:lnTo>
                  <a:lnTo>
                    <a:pt x="728" y="1440"/>
                  </a:lnTo>
                  <a:lnTo>
                    <a:pt x="864" y="1502"/>
                  </a:lnTo>
                  <a:lnTo>
                    <a:pt x="1009" y="1554"/>
                  </a:lnTo>
                  <a:lnTo>
                    <a:pt x="1161" y="1597"/>
                  </a:lnTo>
                  <a:lnTo>
                    <a:pt x="1319" y="1627"/>
                  </a:lnTo>
                  <a:lnTo>
                    <a:pt x="1483" y="1645"/>
                  </a:lnTo>
                  <a:lnTo>
                    <a:pt x="1652" y="1652"/>
                  </a:lnTo>
                  <a:lnTo>
                    <a:pt x="1893" y="1639"/>
                  </a:lnTo>
                  <a:lnTo>
                    <a:pt x="2125" y="1600"/>
                  </a:lnTo>
                  <a:lnTo>
                    <a:pt x="2343" y="1539"/>
                  </a:lnTo>
                  <a:lnTo>
                    <a:pt x="2545" y="1455"/>
                  </a:lnTo>
                  <a:lnTo>
                    <a:pt x="2728" y="1353"/>
                  </a:lnTo>
                  <a:lnTo>
                    <a:pt x="2892" y="1232"/>
                  </a:lnTo>
                  <a:lnTo>
                    <a:pt x="3031" y="1096"/>
                  </a:lnTo>
                  <a:lnTo>
                    <a:pt x="3145" y="946"/>
                  </a:lnTo>
                  <a:lnTo>
                    <a:pt x="3145" y="533"/>
                  </a:lnTo>
                </a:path>
              </a:pathLst>
            </a:custGeom>
            <a:noFill/>
            <a:ln w="19050">
              <a:solidFill>
                <a:srgbClr val="000000"/>
              </a:solidFill>
              <a:round/>
              <a:headEnd/>
              <a:tailEnd/>
            </a:ln>
          </p:spPr>
          <p:txBody>
            <a:bodyPr/>
            <a:lstStyle/>
            <a:p>
              <a:pPr eaLnBrk="0" hangingPunct="0"/>
              <a:endParaRPr lang="de-DE" sz="900">
                <a:solidFill>
                  <a:schemeClr val="tx1"/>
                </a:solidFill>
                <a:latin typeface="Times" charset="0"/>
                <a:ea typeface="ＭＳ Ｐゴシック" charset="-128"/>
              </a:endParaRPr>
            </a:p>
          </p:txBody>
        </p:sp>
        <p:sp>
          <p:nvSpPr>
            <p:cNvPr id="1002507" name="Freeform 11"/>
            <p:cNvSpPr>
              <a:spLocks/>
            </p:cNvSpPr>
            <p:nvPr/>
          </p:nvSpPr>
          <p:spPr bwMode="auto">
            <a:xfrm>
              <a:off x="1796" y="1402"/>
              <a:ext cx="1652" cy="1240"/>
            </a:xfrm>
            <a:custGeom>
              <a:avLst/>
              <a:gdLst>
                <a:gd name="T0" fmla="*/ 0 w 3305"/>
                <a:gd name="T1" fmla="*/ 1 h 2479"/>
                <a:gd name="T2" fmla="*/ 0 w 3305"/>
                <a:gd name="T3" fmla="*/ 1 h 2479"/>
                <a:gd name="T4" fmla="*/ 0 w 3305"/>
                <a:gd name="T5" fmla="*/ 1 h 2479"/>
                <a:gd name="T6" fmla="*/ 0 w 3305"/>
                <a:gd name="T7" fmla="*/ 1 h 2479"/>
                <a:gd name="T8" fmla="*/ 0 w 3305"/>
                <a:gd name="T9" fmla="*/ 1 h 2479"/>
                <a:gd name="T10" fmla="*/ 0 w 3305"/>
                <a:gd name="T11" fmla="*/ 1 h 2479"/>
                <a:gd name="T12" fmla="*/ 0 w 3305"/>
                <a:gd name="T13" fmla="*/ 1 h 2479"/>
                <a:gd name="T14" fmla="*/ 0 w 3305"/>
                <a:gd name="T15" fmla="*/ 1 h 2479"/>
                <a:gd name="T16" fmla="*/ 0 w 3305"/>
                <a:gd name="T17" fmla="*/ 1 h 2479"/>
                <a:gd name="T18" fmla="*/ 0 w 3305"/>
                <a:gd name="T19" fmla="*/ 1 h 2479"/>
                <a:gd name="T20" fmla="*/ 0 w 3305"/>
                <a:gd name="T21" fmla="*/ 1 h 2479"/>
                <a:gd name="T22" fmla="*/ 0 w 3305"/>
                <a:gd name="T23" fmla="*/ 1 h 2479"/>
                <a:gd name="T24" fmla="*/ 0 w 3305"/>
                <a:gd name="T25" fmla="*/ 1 h 2479"/>
                <a:gd name="T26" fmla="*/ 0 w 3305"/>
                <a:gd name="T27" fmla="*/ 1 h 2479"/>
                <a:gd name="T28" fmla="*/ 0 w 3305"/>
                <a:gd name="T29" fmla="*/ 1 h 2479"/>
                <a:gd name="T30" fmla="*/ 0 w 3305"/>
                <a:gd name="T31" fmla="*/ 1 h 2479"/>
                <a:gd name="T32" fmla="*/ 0 w 3305"/>
                <a:gd name="T33" fmla="*/ 0 h 2479"/>
                <a:gd name="T34" fmla="*/ 0 w 3305"/>
                <a:gd name="T35" fmla="*/ 1 h 2479"/>
                <a:gd name="T36" fmla="*/ 0 w 3305"/>
                <a:gd name="T37" fmla="*/ 1 h 2479"/>
                <a:gd name="T38" fmla="*/ 0 w 3305"/>
                <a:gd name="T39" fmla="*/ 1 h 2479"/>
                <a:gd name="T40" fmla="*/ 0 w 3305"/>
                <a:gd name="T41" fmla="*/ 1 h 2479"/>
                <a:gd name="T42" fmla="*/ 0 w 3305"/>
                <a:gd name="T43" fmla="*/ 1 h 2479"/>
                <a:gd name="T44" fmla="*/ 0 w 3305"/>
                <a:gd name="T45" fmla="*/ 1 h 2479"/>
                <a:gd name="T46" fmla="*/ 0 w 3305"/>
                <a:gd name="T47" fmla="*/ 1 h 2479"/>
                <a:gd name="T48" fmla="*/ 0 w 3305"/>
                <a:gd name="T49" fmla="*/ 1 h 2479"/>
                <a:gd name="T50" fmla="*/ 0 w 3305"/>
                <a:gd name="T51" fmla="*/ 1 h 2479"/>
                <a:gd name="T52" fmla="*/ 0 w 3305"/>
                <a:gd name="T53" fmla="*/ 1 h 2479"/>
                <a:gd name="T54" fmla="*/ 0 w 3305"/>
                <a:gd name="T55" fmla="*/ 1 h 2479"/>
                <a:gd name="T56" fmla="*/ 0 w 3305"/>
                <a:gd name="T57" fmla="*/ 1 h 2479"/>
                <a:gd name="T58" fmla="*/ 0 w 3305"/>
                <a:gd name="T59" fmla="*/ 1 h 2479"/>
                <a:gd name="T60" fmla="*/ 0 w 3305"/>
                <a:gd name="T61" fmla="*/ 1 h 2479"/>
                <a:gd name="T62" fmla="*/ 0 w 3305"/>
                <a:gd name="T63" fmla="*/ 1 h 2479"/>
                <a:gd name="T64" fmla="*/ 0 w 3305"/>
                <a:gd name="T65" fmla="*/ 1 h 2479"/>
                <a:gd name="T66" fmla="*/ 0 w 3305"/>
                <a:gd name="T67" fmla="*/ 1 h 2479"/>
                <a:gd name="T68" fmla="*/ 0 w 3305"/>
                <a:gd name="T69" fmla="*/ 1 h 2479"/>
                <a:gd name="T70" fmla="*/ 0 w 3305"/>
                <a:gd name="T71" fmla="*/ 1 h 2479"/>
                <a:gd name="T72" fmla="*/ 0 w 3305"/>
                <a:gd name="T73" fmla="*/ 1 h 2479"/>
                <a:gd name="T74" fmla="*/ 0 w 3305"/>
                <a:gd name="T75" fmla="*/ 1 h 2479"/>
                <a:gd name="T76" fmla="*/ 0 w 3305"/>
                <a:gd name="T77" fmla="*/ 1 h 2479"/>
                <a:gd name="T78" fmla="*/ 0 w 3305"/>
                <a:gd name="T79" fmla="*/ 1 h 2479"/>
                <a:gd name="T80" fmla="*/ 0 w 3305"/>
                <a:gd name="T81" fmla="*/ 1 h 2479"/>
                <a:gd name="T82" fmla="*/ 0 w 3305"/>
                <a:gd name="T83" fmla="*/ 1 h 2479"/>
                <a:gd name="T84" fmla="*/ 0 w 3305"/>
                <a:gd name="T85" fmla="*/ 1 h 2479"/>
                <a:gd name="T86" fmla="*/ 0 w 3305"/>
                <a:gd name="T87" fmla="*/ 1 h 2479"/>
                <a:gd name="T88" fmla="*/ 0 w 3305"/>
                <a:gd name="T89" fmla="*/ 1 h 2479"/>
                <a:gd name="T90" fmla="*/ 0 w 3305"/>
                <a:gd name="T91" fmla="*/ 1 h 2479"/>
                <a:gd name="T92" fmla="*/ 0 w 3305"/>
                <a:gd name="T93" fmla="*/ 1 h 2479"/>
                <a:gd name="T94" fmla="*/ 0 w 3305"/>
                <a:gd name="T95" fmla="*/ 1 h 2479"/>
                <a:gd name="T96" fmla="*/ 0 w 3305"/>
                <a:gd name="T97" fmla="*/ 1 h 2479"/>
                <a:gd name="T98" fmla="*/ 0 w 3305"/>
                <a:gd name="T99" fmla="*/ 1 h 2479"/>
                <a:gd name="T100" fmla="*/ 0 w 3305"/>
                <a:gd name="T101" fmla="*/ 1 h 2479"/>
                <a:gd name="T102" fmla="*/ 0 w 3305"/>
                <a:gd name="T103" fmla="*/ 1 h 2479"/>
                <a:gd name="T104" fmla="*/ 0 w 3305"/>
                <a:gd name="T105" fmla="*/ 1 h 2479"/>
                <a:gd name="T106" fmla="*/ 0 w 3305"/>
                <a:gd name="T107" fmla="*/ 1 h 2479"/>
                <a:gd name="T108" fmla="*/ 0 w 3305"/>
                <a:gd name="T109" fmla="*/ 1 h 2479"/>
                <a:gd name="T110" fmla="*/ 0 w 3305"/>
                <a:gd name="T111" fmla="*/ 1 h 2479"/>
                <a:gd name="T112" fmla="*/ 0 w 3305"/>
                <a:gd name="T113" fmla="*/ 1 h 2479"/>
                <a:gd name="T114" fmla="*/ 0 w 3305"/>
                <a:gd name="T115" fmla="*/ 1 h 2479"/>
                <a:gd name="T116" fmla="*/ 0 w 3305"/>
                <a:gd name="T117" fmla="*/ 1 h 2479"/>
                <a:gd name="T118" fmla="*/ 0 w 3305"/>
                <a:gd name="T119" fmla="*/ 1 h 24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05"/>
                <a:gd name="T181" fmla="*/ 0 h 2479"/>
                <a:gd name="T182" fmla="*/ 3305 w 3305"/>
                <a:gd name="T183" fmla="*/ 2479 h 24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05" h="2479">
                  <a:moveTo>
                    <a:pt x="3305" y="1240"/>
                  </a:moveTo>
                  <a:lnTo>
                    <a:pt x="3295" y="1112"/>
                  </a:lnTo>
                  <a:lnTo>
                    <a:pt x="3271" y="989"/>
                  </a:lnTo>
                  <a:lnTo>
                    <a:pt x="3230" y="870"/>
                  </a:lnTo>
                  <a:lnTo>
                    <a:pt x="3174" y="756"/>
                  </a:lnTo>
                  <a:lnTo>
                    <a:pt x="3105" y="648"/>
                  </a:lnTo>
                  <a:lnTo>
                    <a:pt x="3021" y="546"/>
                  </a:lnTo>
                  <a:lnTo>
                    <a:pt x="2927" y="451"/>
                  </a:lnTo>
                  <a:lnTo>
                    <a:pt x="2820" y="362"/>
                  </a:lnTo>
                  <a:lnTo>
                    <a:pt x="2703" y="282"/>
                  </a:lnTo>
                  <a:lnTo>
                    <a:pt x="2575" y="211"/>
                  </a:lnTo>
                  <a:lnTo>
                    <a:pt x="2440" y="149"/>
                  </a:lnTo>
                  <a:lnTo>
                    <a:pt x="2294" y="97"/>
                  </a:lnTo>
                  <a:lnTo>
                    <a:pt x="2143" y="54"/>
                  </a:lnTo>
                  <a:lnTo>
                    <a:pt x="1984" y="24"/>
                  </a:lnTo>
                  <a:lnTo>
                    <a:pt x="1821" y="6"/>
                  </a:lnTo>
                  <a:lnTo>
                    <a:pt x="1652" y="0"/>
                  </a:lnTo>
                  <a:lnTo>
                    <a:pt x="1483" y="6"/>
                  </a:lnTo>
                  <a:lnTo>
                    <a:pt x="1319" y="24"/>
                  </a:lnTo>
                  <a:lnTo>
                    <a:pt x="1161" y="54"/>
                  </a:lnTo>
                  <a:lnTo>
                    <a:pt x="1009" y="97"/>
                  </a:lnTo>
                  <a:lnTo>
                    <a:pt x="864" y="149"/>
                  </a:lnTo>
                  <a:lnTo>
                    <a:pt x="728" y="211"/>
                  </a:lnTo>
                  <a:lnTo>
                    <a:pt x="601" y="282"/>
                  </a:lnTo>
                  <a:lnTo>
                    <a:pt x="483" y="362"/>
                  </a:lnTo>
                  <a:lnTo>
                    <a:pt x="377" y="451"/>
                  </a:lnTo>
                  <a:lnTo>
                    <a:pt x="282" y="546"/>
                  </a:lnTo>
                  <a:lnTo>
                    <a:pt x="199" y="648"/>
                  </a:lnTo>
                  <a:lnTo>
                    <a:pt x="130" y="756"/>
                  </a:lnTo>
                  <a:lnTo>
                    <a:pt x="74" y="870"/>
                  </a:lnTo>
                  <a:lnTo>
                    <a:pt x="33" y="989"/>
                  </a:lnTo>
                  <a:lnTo>
                    <a:pt x="9" y="1112"/>
                  </a:lnTo>
                  <a:lnTo>
                    <a:pt x="0" y="1240"/>
                  </a:lnTo>
                  <a:lnTo>
                    <a:pt x="9" y="1366"/>
                  </a:lnTo>
                  <a:lnTo>
                    <a:pt x="33" y="1489"/>
                  </a:lnTo>
                  <a:lnTo>
                    <a:pt x="74" y="1608"/>
                  </a:lnTo>
                  <a:lnTo>
                    <a:pt x="130" y="1722"/>
                  </a:lnTo>
                  <a:lnTo>
                    <a:pt x="199" y="1830"/>
                  </a:lnTo>
                  <a:lnTo>
                    <a:pt x="282" y="1931"/>
                  </a:lnTo>
                  <a:lnTo>
                    <a:pt x="377" y="2027"/>
                  </a:lnTo>
                  <a:lnTo>
                    <a:pt x="483" y="2116"/>
                  </a:lnTo>
                  <a:lnTo>
                    <a:pt x="601" y="2196"/>
                  </a:lnTo>
                  <a:lnTo>
                    <a:pt x="728" y="2267"/>
                  </a:lnTo>
                  <a:lnTo>
                    <a:pt x="864" y="2329"/>
                  </a:lnTo>
                  <a:lnTo>
                    <a:pt x="1009" y="2381"/>
                  </a:lnTo>
                  <a:lnTo>
                    <a:pt x="1161" y="2423"/>
                  </a:lnTo>
                  <a:lnTo>
                    <a:pt x="1319" y="2454"/>
                  </a:lnTo>
                  <a:lnTo>
                    <a:pt x="1483" y="2472"/>
                  </a:lnTo>
                  <a:lnTo>
                    <a:pt x="1652" y="2479"/>
                  </a:lnTo>
                  <a:lnTo>
                    <a:pt x="1893" y="2466"/>
                  </a:lnTo>
                  <a:lnTo>
                    <a:pt x="2125" y="2427"/>
                  </a:lnTo>
                  <a:lnTo>
                    <a:pt x="2343" y="2365"/>
                  </a:lnTo>
                  <a:lnTo>
                    <a:pt x="2545" y="2282"/>
                  </a:lnTo>
                  <a:lnTo>
                    <a:pt x="2728" y="2180"/>
                  </a:lnTo>
                  <a:lnTo>
                    <a:pt x="2892" y="2059"/>
                  </a:lnTo>
                  <a:lnTo>
                    <a:pt x="3031" y="1923"/>
                  </a:lnTo>
                  <a:lnTo>
                    <a:pt x="3145" y="1773"/>
                  </a:lnTo>
                  <a:lnTo>
                    <a:pt x="1652" y="1240"/>
                  </a:lnTo>
                  <a:lnTo>
                    <a:pt x="3305" y="1240"/>
                  </a:lnTo>
                </a:path>
              </a:pathLst>
            </a:custGeom>
            <a:solidFill>
              <a:schemeClr val="hlink"/>
            </a:solidFill>
            <a:ln w="19050">
              <a:solidFill>
                <a:srgbClr val="000000"/>
              </a:solidFill>
              <a:round/>
              <a:headEnd/>
              <a:tailEnd/>
            </a:ln>
          </p:spPr>
          <p:txBody>
            <a:bodyPr/>
            <a:lstStyle/>
            <a:p>
              <a:pPr eaLnBrk="0" hangingPunct="0"/>
              <a:endParaRPr lang="de-DE" sz="900">
                <a:solidFill>
                  <a:schemeClr val="tx1"/>
                </a:solidFill>
                <a:latin typeface="Times" charset="0"/>
                <a:ea typeface="ＭＳ Ｐゴシック" charset="-128"/>
              </a:endParaRPr>
            </a:p>
          </p:txBody>
        </p:sp>
        <p:sp>
          <p:nvSpPr>
            <p:cNvPr id="1002508" name="Freeform 12"/>
            <p:cNvSpPr>
              <a:spLocks/>
            </p:cNvSpPr>
            <p:nvPr/>
          </p:nvSpPr>
          <p:spPr bwMode="auto">
            <a:xfrm>
              <a:off x="2940" y="2075"/>
              <a:ext cx="826" cy="267"/>
            </a:xfrm>
            <a:custGeom>
              <a:avLst/>
              <a:gdLst>
                <a:gd name="T0" fmla="*/ 1 w 1652"/>
                <a:gd name="T1" fmla="*/ 1 h 533"/>
                <a:gd name="T2" fmla="*/ 1 w 1652"/>
                <a:gd name="T3" fmla="*/ 1 h 533"/>
                <a:gd name="T4" fmla="*/ 1 w 1652"/>
                <a:gd name="T5" fmla="*/ 1 h 533"/>
                <a:gd name="T6" fmla="*/ 1 w 1652"/>
                <a:gd name="T7" fmla="*/ 1 h 533"/>
                <a:gd name="T8" fmla="*/ 1 w 1652"/>
                <a:gd name="T9" fmla="*/ 0 h 533"/>
                <a:gd name="T10" fmla="*/ 0 w 1652"/>
                <a:gd name="T11" fmla="*/ 0 h 533"/>
                <a:gd name="T12" fmla="*/ 1 w 1652"/>
                <a:gd name="T13" fmla="*/ 1 h 533"/>
                <a:gd name="T14" fmla="*/ 0 60000 65536"/>
                <a:gd name="T15" fmla="*/ 0 60000 65536"/>
                <a:gd name="T16" fmla="*/ 0 60000 65536"/>
                <a:gd name="T17" fmla="*/ 0 60000 65536"/>
                <a:gd name="T18" fmla="*/ 0 60000 65536"/>
                <a:gd name="T19" fmla="*/ 0 60000 65536"/>
                <a:gd name="T20" fmla="*/ 0 60000 65536"/>
                <a:gd name="T21" fmla="*/ 0 w 1652"/>
                <a:gd name="T22" fmla="*/ 0 h 533"/>
                <a:gd name="T23" fmla="*/ 1652 w 1652"/>
                <a:gd name="T24" fmla="*/ 533 h 5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52" h="533">
                  <a:moveTo>
                    <a:pt x="1493" y="533"/>
                  </a:moveTo>
                  <a:lnTo>
                    <a:pt x="1560" y="409"/>
                  </a:lnTo>
                  <a:lnTo>
                    <a:pt x="1610" y="278"/>
                  </a:lnTo>
                  <a:lnTo>
                    <a:pt x="1642" y="141"/>
                  </a:lnTo>
                  <a:lnTo>
                    <a:pt x="1652" y="0"/>
                  </a:lnTo>
                  <a:lnTo>
                    <a:pt x="0" y="0"/>
                  </a:lnTo>
                  <a:lnTo>
                    <a:pt x="1493" y="533"/>
                  </a:lnTo>
                  <a:close/>
                </a:path>
              </a:pathLst>
            </a:custGeom>
            <a:solidFill>
              <a:srgbClr val="0033CC"/>
            </a:solidFill>
            <a:ln w="9525">
              <a:noFill/>
              <a:round/>
              <a:headEnd/>
              <a:tailEnd/>
            </a:ln>
          </p:spPr>
          <p:txBody>
            <a:bodyPr/>
            <a:lstStyle/>
            <a:p>
              <a:pPr eaLnBrk="0" hangingPunct="0"/>
              <a:endParaRPr lang="de-DE" sz="900">
                <a:solidFill>
                  <a:schemeClr val="tx1"/>
                </a:solidFill>
                <a:latin typeface="Times" charset="0"/>
                <a:ea typeface="ＭＳ Ｐゴシック" charset="-128"/>
              </a:endParaRPr>
            </a:p>
          </p:txBody>
        </p:sp>
        <p:grpSp>
          <p:nvGrpSpPr>
            <p:cNvPr id="3" name="Group 13"/>
            <p:cNvGrpSpPr>
              <a:grpSpLocks/>
            </p:cNvGrpSpPr>
            <p:nvPr/>
          </p:nvGrpSpPr>
          <p:grpSpPr bwMode="auto">
            <a:xfrm>
              <a:off x="1796" y="1402"/>
              <a:ext cx="2691" cy="1240"/>
              <a:chOff x="1868" y="1947"/>
              <a:chExt cx="2691" cy="1240"/>
            </a:xfrm>
          </p:grpSpPr>
          <p:sp>
            <p:nvSpPr>
              <p:cNvPr id="53265" name="Freeform 14"/>
              <p:cNvSpPr>
                <a:spLocks/>
              </p:cNvSpPr>
              <p:nvPr/>
            </p:nvSpPr>
            <p:spPr bwMode="auto">
              <a:xfrm>
                <a:off x="1868" y="1947"/>
                <a:ext cx="1652" cy="1240"/>
              </a:xfrm>
              <a:custGeom>
                <a:avLst/>
                <a:gdLst>
                  <a:gd name="T0" fmla="*/ 103 w 3305"/>
                  <a:gd name="T1" fmla="*/ 39 h 2479"/>
                  <a:gd name="T2" fmla="*/ 102 w 3305"/>
                  <a:gd name="T3" fmla="*/ 35 h 2479"/>
                  <a:gd name="T4" fmla="*/ 102 w 3305"/>
                  <a:gd name="T5" fmla="*/ 31 h 2479"/>
                  <a:gd name="T6" fmla="*/ 100 w 3305"/>
                  <a:gd name="T7" fmla="*/ 28 h 2479"/>
                  <a:gd name="T8" fmla="*/ 99 w 3305"/>
                  <a:gd name="T9" fmla="*/ 24 h 2479"/>
                  <a:gd name="T10" fmla="*/ 97 w 3305"/>
                  <a:gd name="T11" fmla="*/ 21 h 2479"/>
                  <a:gd name="T12" fmla="*/ 94 w 3305"/>
                  <a:gd name="T13" fmla="*/ 18 h 2479"/>
                  <a:gd name="T14" fmla="*/ 91 w 3305"/>
                  <a:gd name="T15" fmla="*/ 15 h 2479"/>
                  <a:gd name="T16" fmla="*/ 88 w 3305"/>
                  <a:gd name="T17" fmla="*/ 12 h 2479"/>
                  <a:gd name="T18" fmla="*/ 84 w 3305"/>
                  <a:gd name="T19" fmla="*/ 9 h 2479"/>
                  <a:gd name="T20" fmla="*/ 80 w 3305"/>
                  <a:gd name="T21" fmla="*/ 7 h 2479"/>
                  <a:gd name="T22" fmla="*/ 76 w 3305"/>
                  <a:gd name="T23" fmla="*/ 5 h 2479"/>
                  <a:gd name="T24" fmla="*/ 71 w 3305"/>
                  <a:gd name="T25" fmla="*/ 4 h 2479"/>
                  <a:gd name="T26" fmla="*/ 66 w 3305"/>
                  <a:gd name="T27" fmla="*/ 2 h 2479"/>
                  <a:gd name="T28" fmla="*/ 62 w 3305"/>
                  <a:gd name="T29" fmla="*/ 1 h 2479"/>
                  <a:gd name="T30" fmla="*/ 56 w 3305"/>
                  <a:gd name="T31" fmla="*/ 1 h 2479"/>
                  <a:gd name="T32" fmla="*/ 51 w 3305"/>
                  <a:gd name="T33" fmla="*/ 0 h 2479"/>
                  <a:gd name="T34" fmla="*/ 46 w 3305"/>
                  <a:gd name="T35" fmla="*/ 1 h 2479"/>
                  <a:gd name="T36" fmla="*/ 41 w 3305"/>
                  <a:gd name="T37" fmla="*/ 1 h 2479"/>
                  <a:gd name="T38" fmla="*/ 36 w 3305"/>
                  <a:gd name="T39" fmla="*/ 2 h 2479"/>
                  <a:gd name="T40" fmla="*/ 31 w 3305"/>
                  <a:gd name="T41" fmla="*/ 4 h 2479"/>
                  <a:gd name="T42" fmla="*/ 27 w 3305"/>
                  <a:gd name="T43" fmla="*/ 5 h 2479"/>
                  <a:gd name="T44" fmla="*/ 22 w 3305"/>
                  <a:gd name="T45" fmla="*/ 7 h 2479"/>
                  <a:gd name="T46" fmla="*/ 18 w 3305"/>
                  <a:gd name="T47" fmla="*/ 9 h 2479"/>
                  <a:gd name="T48" fmla="*/ 15 w 3305"/>
                  <a:gd name="T49" fmla="*/ 12 h 2479"/>
                  <a:gd name="T50" fmla="*/ 11 w 3305"/>
                  <a:gd name="T51" fmla="*/ 15 h 2479"/>
                  <a:gd name="T52" fmla="*/ 8 w 3305"/>
                  <a:gd name="T53" fmla="*/ 18 h 2479"/>
                  <a:gd name="T54" fmla="*/ 6 w 3305"/>
                  <a:gd name="T55" fmla="*/ 21 h 2479"/>
                  <a:gd name="T56" fmla="*/ 4 w 3305"/>
                  <a:gd name="T57" fmla="*/ 24 h 2479"/>
                  <a:gd name="T58" fmla="*/ 2 w 3305"/>
                  <a:gd name="T59" fmla="*/ 28 h 2479"/>
                  <a:gd name="T60" fmla="*/ 1 w 3305"/>
                  <a:gd name="T61" fmla="*/ 31 h 2479"/>
                  <a:gd name="T62" fmla="*/ 0 w 3305"/>
                  <a:gd name="T63" fmla="*/ 35 h 2479"/>
                  <a:gd name="T64" fmla="*/ 0 w 3305"/>
                  <a:gd name="T65" fmla="*/ 39 h 2479"/>
                  <a:gd name="T66" fmla="*/ 0 w 3305"/>
                  <a:gd name="T67" fmla="*/ 43 h 2479"/>
                  <a:gd name="T68" fmla="*/ 1 w 3305"/>
                  <a:gd name="T69" fmla="*/ 47 h 2479"/>
                  <a:gd name="T70" fmla="*/ 2 w 3305"/>
                  <a:gd name="T71" fmla="*/ 51 h 2479"/>
                  <a:gd name="T72" fmla="*/ 4 w 3305"/>
                  <a:gd name="T73" fmla="*/ 54 h 2479"/>
                  <a:gd name="T74" fmla="*/ 6 w 3305"/>
                  <a:gd name="T75" fmla="*/ 58 h 2479"/>
                  <a:gd name="T76" fmla="*/ 8 w 3305"/>
                  <a:gd name="T77" fmla="*/ 61 h 2479"/>
                  <a:gd name="T78" fmla="*/ 11 w 3305"/>
                  <a:gd name="T79" fmla="*/ 64 h 2479"/>
                  <a:gd name="T80" fmla="*/ 15 w 3305"/>
                  <a:gd name="T81" fmla="*/ 67 h 2479"/>
                  <a:gd name="T82" fmla="*/ 18 w 3305"/>
                  <a:gd name="T83" fmla="*/ 69 h 2479"/>
                  <a:gd name="T84" fmla="*/ 22 w 3305"/>
                  <a:gd name="T85" fmla="*/ 71 h 2479"/>
                  <a:gd name="T86" fmla="*/ 27 w 3305"/>
                  <a:gd name="T87" fmla="*/ 73 h 2479"/>
                  <a:gd name="T88" fmla="*/ 31 w 3305"/>
                  <a:gd name="T89" fmla="*/ 75 h 2479"/>
                  <a:gd name="T90" fmla="*/ 36 w 3305"/>
                  <a:gd name="T91" fmla="*/ 76 h 2479"/>
                  <a:gd name="T92" fmla="*/ 41 w 3305"/>
                  <a:gd name="T93" fmla="*/ 77 h 2479"/>
                  <a:gd name="T94" fmla="*/ 46 w 3305"/>
                  <a:gd name="T95" fmla="*/ 78 h 2479"/>
                  <a:gd name="T96" fmla="*/ 51 w 3305"/>
                  <a:gd name="T97" fmla="*/ 78 h 2479"/>
                  <a:gd name="T98" fmla="*/ 59 w 3305"/>
                  <a:gd name="T99" fmla="*/ 78 h 2479"/>
                  <a:gd name="T100" fmla="*/ 66 w 3305"/>
                  <a:gd name="T101" fmla="*/ 76 h 2479"/>
                  <a:gd name="T102" fmla="*/ 73 w 3305"/>
                  <a:gd name="T103" fmla="*/ 74 h 2479"/>
                  <a:gd name="T104" fmla="*/ 79 w 3305"/>
                  <a:gd name="T105" fmla="*/ 72 h 2479"/>
                  <a:gd name="T106" fmla="*/ 85 w 3305"/>
                  <a:gd name="T107" fmla="*/ 69 h 2479"/>
                  <a:gd name="T108" fmla="*/ 90 w 3305"/>
                  <a:gd name="T109" fmla="*/ 65 h 2479"/>
                  <a:gd name="T110" fmla="*/ 94 w 3305"/>
                  <a:gd name="T111" fmla="*/ 61 h 2479"/>
                  <a:gd name="T112" fmla="*/ 98 w 3305"/>
                  <a:gd name="T113" fmla="*/ 56 h 2479"/>
                  <a:gd name="T114" fmla="*/ 51 w 3305"/>
                  <a:gd name="T115" fmla="*/ 39 h 2479"/>
                  <a:gd name="T116" fmla="*/ 103 w 3305"/>
                  <a:gd name="T117" fmla="*/ 39 h 247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305"/>
                  <a:gd name="T178" fmla="*/ 0 h 2479"/>
                  <a:gd name="T179" fmla="*/ 3305 w 3305"/>
                  <a:gd name="T180" fmla="*/ 2479 h 247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305" h="2479">
                    <a:moveTo>
                      <a:pt x="3305" y="1240"/>
                    </a:moveTo>
                    <a:lnTo>
                      <a:pt x="3295" y="1112"/>
                    </a:lnTo>
                    <a:lnTo>
                      <a:pt x="3271" y="989"/>
                    </a:lnTo>
                    <a:lnTo>
                      <a:pt x="3230" y="870"/>
                    </a:lnTo>
                    <a:lnTo>
                      <a:pt x="3174" y="756"/>
                    </a:lnTo>
                    <a:lnTo>
                      <a:pt x="3105" y="648"/>
                    </a:lnTo>
                    <a:lnTo>
                      <a:pt x="3021" y="546"/>
                    </a:lnTo>
                    <a:lnTo>
                      <a:pt x="2927" y="451"/>
                    </a:lnTo>
                    <a:lnTo>
                      <a:pt x="2820" y="362"/>
                    </a:lnTo>
                    <a:lnTo>
                      <a:pt x="2703" y="282"/>
                    </a:lnTo>
                    <a:lnTo>
                      <a:pt x="2575" y="211"/>
                    </a:lnTo>
                    <a:lnTo>
                      <a:pt x="2440" y="149"/>
                    </a:lnTo>
                    <a:lnTo>
                      <a:pt x="2294" y="97"/>
                    </a:lnTo>
                    <a:lnTo>
                      <a:pt x="2143" y="54"/>
                    </a:lnTo>
                    <a:lnTo>
                      <a:pt x="1984" y="24"/>
                    </a:lnTo>
                    <a:lnTo>
                      <a:pt x="1821" y="6"/>
                    </a:lnTo>
                    <a:lnTo>
                      <a:pt x="1652" y="0"/>
                    </a:lnTo>
                    <a:lnTo>
                      <a:pt x="1483" y="6"/>
                    </a:lnTo>
                    <a:lnTo>
                      <a:pt x="1319" y="24"/>
                    </a:lnTo>
                    <a:lnTo>
                      <a:pt x="1161" y="54"/>
                    </a:lnTo>
                    <a:lnTo>
                      <a:pt x="1009" y="97"/>
                    </a:lnTo>
                    <a:lnTo>
                      <a:pt x="864" y="149"/>
                    </a:lnTo>
                    <a:lnTo>
                      <a:pt x="728" y="211"/>
                    </a:lnTo>
                    <a:lnTo>
                      <a:pt x="601" y="282"/>
                    </a:lnTo>
                    <a:lnTo>
                      <a:pt x="483" y="362"/>
                    </a:lnTo>
                    <a:lnTo>
                      <a:pt x="377" y="451"/>
                    </a:lnTo>
                    <a:lnTo>
                      <a:pt x="282" y="546"/>
                    </a:lnTo>
                    <a:lnTo>
                      <a:pt x="199" y="648"/>
                    </a:lnTo>
                    <a:lnTo>
                      <a:pt x="130" y="756"/>
                    </a:lnTo>
                    <a:lnTo>
                      <a:pt x="74" y="870"/>
                    </a:lnTo>
                    <a:lnTo>
                      <a:pt x="33" y="989"/>
                    </a:lnTo>
                    <a:lnTo>
                      <a:pt x="9" y="1112"/>
                    </a:lnTo>
                    <a:lnTo>
                      <a:pt x="0" y="1240"/>
                    </a:lnTo>
                    <a:lnTo>
                      <a:pt x="9" y="1366"/>
                    </a:lnTo>
                    <a:lnTo>
                      <a:pt x="33" y="1489"/>
                    </a:lnTo>
                    <a:lnTo>
                      <a:pt x="74" y="1608"/>
                    </a:lnTo>
                    <a:lnTo>
                      <a:pt x="130" y="1722"/>
                    </a:lnTo>
                    <a:lnTo>
                      <a:pt x="199" y="1830"/>
                    </a:lnTo>
                    <a:lnTo>
                      <a:pt x="282" y="1931"/>
                    </a:lnTo>
                    <a:lnTo>
                      <a:pt x="377" y="2027"/>
                    </a:lnTo>
                    <a:lnTo>
                      <a:pt x="483" y="2116"/>
                    </a:lnTo>
                    <a:lnTo>
                      <a:pt x="601" y="2196"/>
                    </a:lnTo>
                    <a:lnTo>
                      <a:pt x="728" y="2267"/>
                    </a:lnTo>
                    <a:lnTo>
                      <a:pt x="864" y="2329"/>
                    </a:lnTo>
                    <a:lnTo>
                      <a:pt x="1009" y="2381"/>
                    </a:lnTo>
                    <a:lnTo>
                      <a:pt x="1161" y="2423"/>
                    </a:lnTo>
                    <a:lnTo>
                      <a:pt x="1319" y="2454"/>
                    </a:lnTo>
                    <a:lnTo>
                      <a:pt x="1483" y="2472"/>
                    </a:lnTo>
                    <a:lnTo>
                      <a:pt x="1652" y="2479"/>
                    </a:lnTo>
                    <a:lnTo>
                      <a:pt x="1893" y="2466"/>
                    </a:lnTo>
                    <a:lnTo>
                      <a:pt x="2125" y="2427"/>
                    </a:lnTo>
                    <a:lnTo>
                      <a:pt x="2343" y="2365"/>
                    </a:lnTo>
                    <a:lnTo>
                      <a:pt x="2545" y="2282"/>
                    </a:lnTo>
                    <a:lnTo>
                      <a:pt x="2728" y="2180"/>
                    </a:lnTo>
                    <a:lnTo>
                      <a:pt x="2892" y="2059"/>
                    </a:lnTo>
                    <a:lnTo>
                      <a:pt x="3031" y="1923"/>
                    </a:lnTo>
                    <a:lnTo>
                      <a:pt x="3145" y="1773"/>
                    </a:lnTo>
                    <a:lnTo>
                      <a:pt x="1652" y="1240"/>
                    </a:lnTo>
                    <a:lnTo>
                      <a:pt x="3305" y="1240"/>
                    </a:lnTo>
                    <a:close/>
                  </a:path>
                </a:pathLst>
              </a:custGeom>
              <a:solidFill>
                <a:schemeClr val="bg2">
                  <a:lumMod val="40000"/>
                  <a:lumOff val="60000"/>
                </a:schemeClr>
              </a:solidFill>
              <a:ln w="9525">
                <a:noFill/>
                <a:round/>
                <a:headEnd/>
                <a:tailEnd/>
              </a:ln>
            </p:spPr>
            <p:txBody>
              <a:bodyPr/>
              <a:lstStyle/>
              <a:p>
                <a:pPr eaLnBrk="0" hangingPunct="0"/>
                <a:endParaRPr lang="de-DE" sz="900" dirty="0">
                  <a:solidFill>
                    <a:schemeClr val="accent3">
                      <a:lumMod val="75000"/>
                    </a:schemeClr>
                  </a:solidFill>
                  <a:latin typeface="Times" charset="0"/>
                  <a:ea typeface="ＭＳ Ｐゴシック" charset="-128"/>
                </a:endParaRPr>
              </a:p>
            </p:txBody>
          </p:sp>
          <p:sp>
            <p:nvSpPr>
              <p:cNvPr id="1002511" name="Freeform 15"/>
              <p:cNvSpPr>
                <a:spLocks/>
              </p:cNvSpPr>
              <p:nvPr/>
            </p:nvSpPr>
            <p:spPr bwMode="auto">
              <a:xfrm>
                <a:off x="3012" y="2620"/>
                <a:ext cx="826" cy="267"/>
              </a:xfrm>
              <a:custGeom>
                <a:avLst/>
                <a:gdLst>
                  <a:gd name="T0" fmla="*/ 1 w 1652"/>
                  <a:gd name="T1" fmla="*/ 1 h 533"/>
                  <a:gd name="T2" fmla="*/ 1 w 1652"/>
                  <a:gd name="T3" fmla="*/ 1 h 533"/>
                  <a:gd name="T4" fmla="*/ 1 w 1652"/>
                  <a:gd name="T5" fmla="*/ 1 h 533"/>
                  <a:gd name="T6" fmla="*/ 1 w 1652"/>
                  <a:gd name="T7" fmla="*/ 1 h 533"/>
                  <a:gd name="T8" fmla="*/ 1 w 1652"/>
                  <a:gd name="T9" fmla="*/ 0 h 533"/>
                  <a:gd name="T10" fmla="*/ 0 w 1652"/>
                  <a:gd name="T11" fmla="*/ 0 h 533"/>
                  <a:gd name="T12" fmla="*/ 1 w 1652"/>
                  <a:gd name="T13" fmla="*/ 1 h 533"/>
                  <a:gd name="T14" fmla="*/ 1 w 1652"/>
                  <a:gd name="T15" fmla="*/ 1 h 533"/>
                  <a:gd name="T16" fmla="*/ 0 60000 65536"/>
                  <a:gd name="T17" fmla="*/ 0 60000 65536"/>
                  <a:gd name="T18" fmla="*/ 0 60000 65536"/>
                  <a:gd name="T19" fmla="*/ 0 60000 65536"/>
                  <a:gd name="T20" fmla="*/ 0 60000 65536"/>
                  <a:gd name="T21" fmla="*/ 0 60000 65536"/>
                  <a:gd name="T22" fmla="*/ 0 60000 65536"/>
                  <a:gd name="T23" fmla="*/ 0 60000 65536"/>
                  <a:gd name="T24" fmla="*/ 0 w 1652"/>
                  <a:gd name="T25" fmla="*/ 0 h 533"/>
                  <a:gd name="T26" fmla="*/ 1652 w 1652"/>
                  <a:gd name="T27" fmla="*/ 533 h 5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2" h="533">
                    <a:moveTo>
                      <a:pt x="1493" y="533"/>
                    </a:moveTo>
                    <a:lnTo>
                      <a:pt x="1560" y="409"/>
                    </a:lnTo>
                    <a:lnTo>
                      <a:pt x="1610" y="278"/>
                    </a:lnTo>
                    <a:lnTo>
                      <a:pt x="1642" y="141"/>
                    </a:lnTo>
                    <a:lnTo>
                      <a:pt x="1652" y="0"/>
                    </a:lnTo>
                    <a:lnTo>
                      <a:pt x="0" y="0"/>
                    </a:lnTo>
                    <a:lnTo>
                      <a:pt x="1493" y="533"/>
                    </a:lnTo>
                  </a:path>
                </a:pathLst>
              </a:custGeom>
              <a:noFill/>
              <a:ln w="19050">
                <a:solidFill>
                  <a:srgbClr val="000000"/>
                </a:solidFill>
                <a:round/>
                <a:headEnd/>
                <a:tailEnd/>
              </a:ln>
            </p:spPr>
            <p:txBody>
              <a:bodyPr/>
              <a:lstStyle/>
              <a:p>
                <a:pPr eaLnBrk="0" hangingPunct="0"/>
                <a:endParaRPr lang="de-DE" sz="900">
                  <a:solidFill>
                    <a:schemeClr val="tx1"/>
                  </a:solidFill>
                  <a:latin typeface="Times" charset="0"/>
                  <a:ea typeface="ＭＳ Ｐゴシック" charset="-128"/>
                </a:endParaRPr>
              </a:p>
            </p:txBody>
          </p:sp>
          <p:sp>
            <p:nvSpPr>
              <p:cNvPr id="1002512" name="Text Box 16"/>
              <p:cNvSpPr txBox="1">
                <a:spLocks noChangeArrowheads="1"/>
              </p:cNvSpPr>
              <p:nvPr/>
            </p:nvSpPr>
            <p:spPr bwMode="auto">
              <a:xfrm>
                <a:off x="2141" y="2142"/>
                <a:ext cx="627" cy="327"/>
              </a:xfrm>
              <a:prstGeom prst="rect">
                <a:avLst/>
              </a:prstGeom>
              <a:noFill/>
              <a:ln w="9525">
                <a:noFill/>
                <a:miter lim="800000"/>
                <a:headEnd/>
                <a:tailEnd/>
              </a:ln>
            </p:spPr>
            <p:txBody>
              <a:bodyPr wrap="none">
                <a:spAutoFit/>
              </a:bodyPr>
              <a:lstStyle/>
              <a:p>
                <a:pPr eaLnBrk="0" hangingPunct="0"/>
                <a:r>
                  <a:rPr lang="de-DE" sz="2800" b="1" noProof="1">
                    <a:solidFill>
                      <a:srgbClr val="000000"/>
                    </a:solidFill>
                    <a:latin typeface="Arial" pitchFamily="34" charset="0"/>
                  </a:rPr>
                  <a:t>90 %</a:t>
                </a:r>
              </a:p>
            </p:txBody>
          </p:sp>
          <p:sp>
            <p:nvSpPr>
              <p:cNvPr id="1002513" name="Text Box 17"/>
              <p:cNvSpPr txBox="1">
                <a:spLocks noChangeArrowheads="1"/>
              </p:cNvSpPr>
              <p:nvPr/>
            </p:nvSpPr>
            <p:spPr bwMode="auto">
              <a:xfrm>
                <a:off x="3932" y="2718"/>
                <a:ext cx="627" cy="327"/>
              </a:xfrm>
              <a:prstGeom prst="rect">
                <a:avLst/>
              </a:prstGeom>
              <a:noFill/>
              <a:ln w="9525">
                <a:noFill/>
                <a:miter lim="800000"/>
                <a:headEnd/>
                <a:tailEnd/>
              </a:ln>
            </p:spPr>
            <p:txBody>
              <a:bodyPr wrap="none">
                <a:spAutoFit/>
              </a:bodyPr>
              <a:lstStyle/>
              <a:p>
                <a:pPr eaLnBrk="0" hangingPunct="0"/>
                <a:r>
                  <a:rPr lang="de-DE" sz="2800" b="1" noProof="1">
                    <a:solidFill>
                      <a:srgbClr val="000000"/>
                    </a:solidFill>
                    <a:latin typeface="Arial" pitchFamily="34" charset="0"/>
                  </a:rPr>
                  <a:t>10 %</a:t>
                </a:r>
              </a:p>
            </p:txBody>
          </p:sp>
        </p:grpSp>
      </p:grpSp>
      <p:sp>
        <p:nvSpPr>
          <p:cNvPr id="1002514" name="Text Box 18"/>
          <p:cNvSpPr txBox="1">
            <a:spLocks noChangeArrowheads="1"/>
          </p:cNvSpPr>
          <p:nvPr/>
        </p:nvSpPr>
        <p:spPr bwMode="auto">
          <a:xfrm>
            <a:off x="536161" y="2209800"/>
            <a:ext cx="3499676" cy="523220"/>
          </a:xfrm>
          <a:prstGeom prst="rect">
            <a:avLst/>
          </a:prstGeom>
          <a:noFill/>
          <a:ln w="9525">
            <a:noFill/>
            <a:miter lim="800000"/>
            <a:headEnd/>
            <a:tailEnd/>
          </a:ln>
        </p:spPr>
        <p:txBody>
          <a:bodyPr wrap="none">
            <a:spAutoFit/>
          </a:bodyPr>
          <a:lstStyle/>
          <a:p>
            <a:pPr eaLnBrk="0" hangingPunct="0"/>
            <a:r>
              <a:rPr lang="de-DE" sz="2800" b="1" noProof="1">
                <a:solidFill>
                  <a:srgbClr val="000000"/>
                </a:solidFill>
                <a:latin typeface="Arial" pitchFamily="34" charset="0"/>
              </a:rPr>
              <a:t>Primäre Hypertonie</a:t>
            </a:r>
          </a:p>
        </p:txBody>
      </p:sp>
      <p:sp>
        <p:nvSpPr>
          <p:cNvPr id="1002515" name="Text Box 19"/>
          <p:cNvSpPr txBox="1">
            <a:spLocks noChangeArrowheads="1"/>
          </p:cNvSpPr>
          <p:nvPr/>
        </p:nvSpPr>
        <p:spPr bwMode="auto">
          <a:xfrm>
            <a:off x="5408949" y="4724400"/>
            <a:ext cx="4001415" cy="523220"/>
          </a:xfrm>
          <a:prstGeom prst="rect">
            <a:avLst/>
          </a:prstGeom>
          <a:noFill/>
          <a:ln w="9525">
            <a:noFill/>
            <a:miter lim="800000"/>
            <a:headEnd/>
            <a:tailEnd/>
          </a:ln>
        </p:spPr>
        <p:txBody>
          <a:bodyPr wrap="none">
            <a:spAutoFit/>
          </a:bodyPr>
          <a:lstStyle/>
          <a:p>
            <a:pPr eaLnBrk="0" hangingPunct="0"/>
            <a:r>
              <a:rPr lang="de-DE" sz="2800" b="1" noProof="1">
                <a:solidFill>
                  <a:srgbClr val="000000"/>
                </a:solidFill>
                <a:latin typeface="Arial" pitchFamily="34" charset="0"/>
              </a:rPr>
              <a:t>Sekundäre Hypertonie</a:t>
            </a:r>
          </a:p>
        </p:txBody>
      </p:sp>
      <p:sp>
        <p:nvSpPr>
          <p:cNvPr id="53253" name="Rectangle 20"/>
          <p:cNvSpPr>
            <a:spLocks noChangeArrowheads="1"/>
          </p:cNvSpPr>
          <p:nvPr/>
        </p:nvSpPr>
        <p:spPr bwMode="auto">
          <a:xfrm>
            <a:off x="-27940" y="188913"/>
            <a:ext cx="7058343" cy="646331"/>
          </a:xfrm>
          <a:prstGeom prst="rect">
            <a:avLst/>
          </a:prstGeom>
          <a:noFill/>
          <a:ln w="9525">
            <a:noFill/>
            <a:miter lim="800000"/>
            <a:headEnd/>
            <a:tailEnd/>
          </a:ln>
          <a:effectLst>
            <a:outerShdw blurRad="63500" dist="12700" dir="5400000" algn="ctr" rotWithShape="0">
              <a:schemeClr val="tx1">
                <a:alpha val="74998"/>
              </a:schemeClr>
            </a:outerShdw>
          </a:effectLst>
        </p:spPr>
        <p:txBody>
          <a:bodyPr wrap="none">
            <a:spAutoFit/>
          </a:bodyPr>
          <a:lstStyle/>
          <a:p>
            <a:pPr algn="l" eaLnBrk="0" hangingPunct="0"/>
            <a:r>
              <a:rPr lang="de-DE" sz="3600" b="1" dirty="0">
                <a:solidFill>
                  <a:srgbClr val="C00000"/>
                </a:solidFill>
                <a:latin typeface="Arial" pitchFamily="34" charset="0"/>
                <a:ea typeface="ＭＳ Ｐゴシック" charset="-128"/>
              </a:rPr>
              <a:t>Inzidenz von </a:t>
            </a:r>
            <a:r>
              <a:rPr lang="de-DE" sz="3600" b="1" dirty="0" err="1">
                <a:solidFill>
                  <a:srgbClr val="C00000"/>
                </a:solidFill>
                <a:latin typeface="Arial" pitchFamily="34" charset="0"/>
                <a:ea typeface="ＭＳ Ｐゴシック" charset="-128"/>
              </a:rPr>
              <a:t>Hypertonieformen</a:t>
            </a:r>
            <a:endParaRPr lang="de-DE" sz="3600" b="1" dirty="0">
              <a:solidFill>
                <a:srgbClr val="C00000"/>
              </a:solidFill>
              <a:latin typeface="Arial" pitchFamily="34" charset="0"/>
              <a:ea typeface="ＭＳ Ｐゴシック" charset="-128"/>
            </a:endParaRPr>
          </a:p>
        </p:txBody>
      </p:sp>
      <p:sp>
        <p:nvSpPr>
          <p:cNvPr id="21" name="Textfeld 20"/>
          <p:cNvSpPr txBox="1"/>
          <p:nvPr/>
        </p:nvSpPr>
        <p:spPr>
          <a:xfrm>
            <a:off x="95174" y="-11142"/>
            <a:ext cx="881973" cy="400110"/>
          </a:xfrm>
          <a:prstGeom prst="rect">
            <a:avLst/>
          </a:prstGeom>
          <a:noFill/>
        </p:spPr>
        <p:txBody>
          <a:bodyPr wrap="none" rtlCol="0">
            <a:spAutoFit/>
          </a:bodyPr>
          <a:lstStyle/>
          <a:p>
            <a:r>
              <a:rPr lang="de-DE" sz="2000" dirty="0" smtClean="0">
                <a:hlinkClick r:id="rId3" action="ppaction://hlinksldjump"/>
              </a:rPr>
              <a:t>zurück</a:t>
            </a:r>
            <a:endParaRPr lang="de-DE" sz="2000" dirty="0"/>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0" y="190381"/>
            <a:ext cx="10287000" cy="646331"/>
          </a:xfrm>
          <a:prstGeom prst="rect">
            <a:avLst/>
          </a:prstGeom>
          <a:noFill/>
          <a:ln w="9525">
            <a:noFill/>
            <a:miter lim="800000"/>
            <a:headEnd/>
            <a:tailEnd/>
          </a:ln>
          <a:effectLst>
            <a:outerShdw blurRad="63500" dist="17961" dir="2700000" algn="ctr" rotWithShape="0">
              <a:schemeClr val="tx1">
                <a:alpha val="74998"/>
              </a:schemeClr>
            </a:outerShdw>
          </a:effectLst>
        </p:spPr>
        <p:txBody>
          <a:bodyPr wrap="square">
            <a:spAutoFit/>
          </a:bodyPr>
          <a:lstStyle/>
          <a:p>
            <a:pPr algn="l" eaLnBrk="0" hangingPunct="0"/>
            <a:r>
              <a:rPr lang="de-DE" sz="3600" b="1" dirty="0">
                <a:solidFill>
                  <a:srgbClr val="C00000"/>
                </a:solidFill>
                <a:latin typeface="Arial" pitchFamily="34" charset="0"/>
                <a:ea typeface="ＭＳ Ｐゴシック" charset="-128"/>
              </a:rPr>
              <a:t>Inzidenz von sekundären </a:t>
            </a:r>
            <a:r>
              <a:rPr lang="de-DE" sz="3600" b="1" dirty="0" err="1">
                <a:solidFill>
                  <a:srgbClr val="C00000"/>
                </a:solidFill>
                <a:latin typeface="Arial" pitchFamily="34" charset="0"/>
                <a:ea typeface="ＭＳ Ｐゴシック" charset="-128"/>
              </a:rPr>
              <a:t>Hypertonieformen</a:t>
            </a:r>
            <a:endParaRPr lang="de-DE" sz="3600" b="1" dirty="0">
              <a:solidFill>
                <a:srgbClr val="C00000"/>
              </a:solidFill>
              <a:latin typeface="Arial" pitchFamily="34" charset="0"/>
              <a:ea typeface="ＭＳ Ｐゴシック" charset="-128"/>
            </a:endParaRPr>
          </a:p>
        </p:txBody>
      </p:sp>
      <p:grpSp>
        <p:nvGrpSpPr>
          <p:cNvPr id="2" name="Group 3"/>
          <p:cNvGrpSpPr>
            <a:grpSpLocks/>
          </p:cNvGrpSpPr>
          <p:nvPr/>
        </p:nvGrpSpPr>
        <p:grpSpPr bwMode="auto">
          <a:xfrm>
            <a:off x="1200150" y="2743200"/>
            <a:ext cx="2605088" cy="1801813"/>
            <a:chOff x="2940" y="2075"/>
            <a:chExt cx="826" cy="473"/>
          </a:xfrm>
        </p:grpSpPr>
        <p:sp>
          <p:nvSpPr>
            <p:cNvPr id="1004548" name="Freeform 4"/>
            <p:cNvSpPr>
              <a:spLocks/>
            </p:cNvSpPr>
            <p:nvPr/>
          </p:nvSpPr>
          <p:spPr bwMode="auto">
            <a:xfrm>
              <a:off x="2940" y="2075"/>
              <a:ext cx="748" cy="470"/>
            </a:xfrm>
            <a:custGeom>
              <a:avLst/>
              <a:gdLst>
                <a:gd name="T0" fmla="*/ 1 w 1496"/>
                <a:gd name="T1" fmla="*/ 1 h 939"/>
                <a:gd name="T2" fmla="*/ 1 w 1496"/>
                <a:gd name="T3" fmla="*/ 1 h 939"/>
                <a:gd name="T4" fmla="*/ 0 w 1496"/>
                <a:gd name="T5" fmla="*/ 1 h 939"/>
                <a:gd name="T6" fmla="*/ 0 w 1496"/>
                <a:gd name="T7" fmla="*/ 0 h 939"/>
                <a:gd name="T8" fmla="*/ 1 w 1496"/>
                <a:gd name="T9" fmla="*/ 1 h 939"/>
                <a:gd name="T10" fmla="*/ 0 60000 65536"/>
                <a:gd name="T11" fmla="*/ 0 60000 65536"/>
                <a:gd name="T12" fmla="*/ 0 60000 65536"/>
                <a:gd name="T13" fmla="*/ 0 60000 65536"/>
                <a:gd name="T14" fmla="*/ 0 60000 65536"/>
                <a:gd name="T15" fmla="*/ 0 w 1496"/>
                <a:gd name="T16" fmla="*/ 0 h 939"/>
                <a:gd name="T17" fmla="*/ 1496 w 1496"/>
                <a:gd name="T18" fmla="*/ 939 h 939"/>
              </a:gdLst>
              <a:ahLst/>
              <a:cxnLst>
                <a:cxn ang="T10">
                  <a:pos x="T0" y="T1"/>
                </a:cxn>
                <a:cxn ang="T11">
                  <a:pos x="T2" y="T3"/>
                </a:cxn>
                <a:cxn ang="T12">
                  <a:pos x="T4" y="T5"/>
                </a:cxn>
                <a:cxn ang="T13">
                  <a:pos x="T6" y="T7"/>
                </a:cxn>
                <a:cxn ang="T14">
                  <a:pos x="T8" y="T9"/>
                </a:cxn>
              </a:cxnLst>
              <a:rect l="T15" t="T16" r="T17" b="T18"/>
              <a:pathLst>
                <a:path w="1496" h="939">
                  <a:moveTo>
                    <a:pt x="1496" y="526"/>
                  </a:moveTo>
                  <a:lnTo>
                    <a:pt x="1496" y="939"/>
                  </a:lnTo>
                  <a:lnTo>
                    <a:pt x="0" y="413"/>
                  </a:lnTo>
                  <a:lnTo>
                    <a:pt x="0" y="0"/>
                  </a:lnTo>
                  <a:lnTo>
                    <a:pt x="1496" y="526"/>
                  </a:lnTo>
                  <a:close/>
                </a:path>
              </a:pathLst>
            </a:custGeom>
            <a:solidFill>
              <a:schemeClr val="accent1"/>
            </a:solidFill>
            <a:ln w="9525">
              <a:solidFill>
                <a:srgbClr val="336699"/>
              </a:solidFill>
              <a:round/>
              <a:headEnd/>
              <a:tailEnd/>
            </a:ln>
          </p:spPr>
          <p:txBody>
            <a:bodyPr/>
            <a:lstStyle/>
            <a:p>
              <a:pPr eaLnBrk="0" hangingPunct="0"/>
              <a:endParaRPr lang="de-DE" sz="900">
                <a:solidFill>
                  <a:schemeClr val="tx1"/>
                </a:solidFill>
                <a:latin typeface="Times" charset="0"/>
                <a:ea typeface="ＭＳ Ｐゴシック" charset="-128"/>
              </a:endParaRPr>
            </a:p>
          </p:txBody>
        </p:sp>
        <p:sp>
          <p:nvSpPr>
            <p:cNvPr id="1004549" name="Freeform 5"/>
            <p:cNvSpPr>
              <a:spLocks/>
            </p:cNvSpPr>
            <p:nvPr/>
          </p:nvSpPr>
          <p:spPr bwMode="auto">
            <a:xfrm>
              <a:off x="2940" y="2075"/>
              <a:ext cx="748" cy="470"/>
            </a:xfrm>
            <a:custGeom>
              <a:avLst/>
              <a:gdLst>
                <a:gd name="T0" fmla="*/ 1 w 1496"/>
                <a:gd name="T1" fmla="*/ 1 h 939"/>
                <a:gd name="T2" fmla="*/ 1 w 1496"/>
                <a:gd name="T3" fmla="*/ 1 h 939"/>
                <a:gd name="T4" fmla="*/ 0 w 1496"/>
                <a:gd name="T5" fmla="*/ 1 h 939"/>
                <a:gd name="T6" fmla="*/ 0 w 1496"/>
                <a:gd name="T7" fmla="*/ 0 h 939"/>
                <a:gd name="T8" fmla="*/ 1 w 1496"/>
                <a:gd name="T9" fmla="*/ 1 h 939"/>
                <a:gd name="T10" fmla="*/ 0 60000 65536"/>
                <a:gd name="T11" fmla="*/ 0 60000 65536"/>
                <a:gd name="T12" fmla="*/ 0 60000 65536"/>
                <a:gd name="T13" fmla="*/ 0 60000 65536"/>
                <a:gd name="T14" fmla="*/ 0 60000 65536"/>
                <a:gd name="T15" fmla="*/ 0 w 1496"/>
                <a:gd name="T16" fmla="*/ 0 h 939"/>
                <a:gd name="T17" fmla="*/ 1496 w 1496"/>
                <a:gd name="T18" fmla="*/ 939 h 939"/>
              </a:gdLst>
              <a:ahLst/>
              <a:cxnLst>
                <a:cxn ang="T10">
                  <a:pos x="T0" y="T1"/>
                </a:cxn>
                <a:cxn ang="T11">
                  <a:pos x="T2" y="T3"/>
                </a:cxn>
                <a:cxn ang="T12">
                  <a:pos x="T4" y="T5"/>
                </a:cxn>
                <a:cxn ang="T13">
                  <a:pos x="T6" y="T7"/>
                </a:cxn>
                <a:cxn ang="T14">
                  <a:pos x="T8" y="T9"/>
                </a:cxn>
              </a:cxnLst>
              <a:rect l="T15" t="T16" r="T17" b="T18"/>
              <a:pathLst>
                <a:path w="1496" h="939">
                  <a:moveTo>
                    <a:pt x="1496" y="526"/>
                  </a:moveTo>
                  <a:lnTo>
                    <a:pt x="1496" y="939"/>
                  </a:lnTo>
                  <a:lnTo>
                    <a:pt x="0" y="413"/>
                  </a:lnTo>
                  <a:lnTo>
                    <a:pt x="0" y="0"/>
                  </a:lnTo>
                  <a:lnTo>
                    <a:pt x="1496" y="526"/>
                  </a:lnTo>
                </a:path>
              </a:pathLst>
            </a:custGeom>
            <a:noFill/>
            <a:ln w="19050">
              <a:solidFill>
                <a:srgbClr val="000000"/>
              </a:solidFill>
              <a:round/>
              <a:headEnd/>
              <a:tailEnd/>
            </a:ln>
          </p:spPr>
          <p:txBody>
            <a:bodyPr/>
            <a:lstStyle/>
            <a:p>
              <a:pPr eaLnBrk="0" hangingPunct="0"/>
              <a:endParaRPr lang="de-DE" sz="900">
                <a:solidFill>
                  <a:schemeClr val="tx1"/>
                </a:solidFill>
                <a:latin typeface="Times" charset="0"/>
                <a:ea typeface="ＭＳ Ｐゴシック" charset="-128"/>
              </a:endParaRPr>
            </a:p>
          </p:txBody>
        </p:sp>
        <p:sp>
          <p:nvSpPr>
            <p:cNvPr id="1004550" name="Freeform 6"/>
            <p:cNvSpPr>
              <a:spLocks/>
            </p:cNvSpPr>
            <p:nvPr/>
          </p:nvSpPr>
          <p:spPr bwMode="auto">
            <a:xfrm>
              <a:off x="3686" y="2075"/>
              <a:ext cx="80" cy="473"/>
            </a:xfrm>
            <a:custGeom>
              <a:avLst/>
              <a:gdLst>
                <a:gd name="T0" fmla="*/ 0 w 159"/>
                <a:gd name="T1" fmla="*/ 0 h 947"/>
                <a:gd name="T2" fmla="*/ 1 w 159"/>
                <a:gd name="T3" fmla="*/ 0 h 947"/>
                <a:gd name="T4" fmla="*/ 1 w 159"/>
                <a:gd name="T5" fmla="*/ 0 h 947"/>
                <a:gd name="T6" fmla="*/ 1 w 159"/>
                <a:gd name="T7" fmla="*/ 0 h 947"/>
                <a:gd name="T8" fmla="*/ 1 w 159"/>
                <a:gd name="T9" fmla="*/ 0 h 947"/>
                <a:gd name="T10" fmla="*/ 1 w 159"/>
                <a:gd name="T11" fmla="*/ 0 h 947"/>
                <a:gd name="T12" fmla="*/ 1 w 159"/>
                <a:gd name="T13" fmla="*/ 0 h 947"/>
                <a:gd name="T14" fmla="*/ 1 w 159"/>
                <a:gd name="T15" fmla="*/ 0 h 947"/>
                <a:gd name="T16" fmla="*/ 1 w 159"/>
                <a:gd name="T17" fmla="*/ 0 h 947"/>
                <a:gd name="T18" fmla="*/ 0 w 159"/>
                <a:gd name="T19" fmla="*/ 0 h 947"/>
                <a:gd name="T20" fmla="*/ 0 w 159"/>
                <a:gd name="T21" fmla="*/ 0 h 9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9"/>
                <a:gd name="T34" fmla="*/ 0 h 947"/>
                <a:gd name="T35" fmla="*/ 159 w 159"/>
                <a:gd name="T36" fmla="*/ 947 h 9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9" h="947">
                  <a:moveTo>
                    <a:pt x="0" y="533"/>
                  </a:moveTo>
                  <a:lnTo>
                    <a:pt x="67" y="409"/>
                  </a:lnTo>
                  <a:lnTo>
                    <a:pt x="117" y="278"/>
                  </a:lnTo>
                  <a:lnTo>
                    <a:pt x="149" y="141"/>
                  </a:lnTo>
                  <a:lnTo>
                    <a:pt x="159" y="0"/>
                  </a:lnTo>
                  <a:lnTo>
                    <a:pt x="159" y="413"/>
                  </a:lnTo>
                  <a:lnTo>
                    <a:pt x="149" y="554"/>
                  </a:lnTo>
                  <a:lnTo>
                    <a:pt x="117" y="691"/>
                  </a:lnTo>
                  <a:lnTo>
                    <a:pt x="67" y="822"/>
                  </a:lnTo>
                  <a:lnTo>
                    <a:pt x="0" y="947"/>
                  </a:lnTo>
                  <a:lnTo>
                    <a:pt x="0" y="533"/>
                  </a:lnTo>
                  <a:close/>
                </a:path>
              </a:pathLst>
            </a:custGeom>
            <a:solidFill>
              <a:srgbClr val="336699"/>
            </a:solidFill>
            <a:ln w="9525">
              <a:noFill/>
              <a:round/>
              <a:headEnd/>
              <a:tailEnd/>
            </a:ln>
          </p:spPr>
          <p:txBody>
            <a:bodyPr/>
            <a:lstStyle/>
            <a:p>
              <a:pPr eaLnBrk="0" hangingPunct="0"/>
              <a:endParaRPr lang="de-DE" sz="900">
                <a:solidFill>
                  <a:schemeClr val="tx1"/>
                </a:solidFill>
                <a:latin typeface="Times" charset="0"/>
                <a:ea typeface="ＭＳ Ｐゴシック" charset="-128"/>
              </a:endParaRPr>
            </a:p>
          </p:txBody>
        </p:sp>
        <p:sp>
          <p:nvSpPr>
            <p:cNvPr id="1004551" name="Freeform 7"/>
            <p:cNvSpPr>
              <a:spLocks/>
            </p:cNvSpPr>
            <p:nvPr/>
          </p:nvSpPr>
          <p:spPr bwMode="auto">
            <a:xfrm>
              <a:off x="3686" y="2075"/>
              <a:ext cx="80" cy="473"/>
            </a:xfrm>
            <a:custGeom>
              <a:avLst/>
              <a:gdLst>
                <a:gd name="T0" fmla="*/ 0 w 159"/>
                <a:gd name="T1" fmla="*/ 0 h 947"/>
                <a:gd name="T2" fmla="*/ 1 w 159"/>
                <a:gd name="T3" fmla="*/ 0 h 947"/>
                <a:gd name="T4" fmla="*/ 1 w 159"/>
                <a:gd name="T5" fmla="*/ 0 h 947"/>
                <a:gd name="T6" fmla="*/ 1 w 159"/>
                <a:gd name="T7" fmla="*/ 0 h 947"/>
                <a:gd name="T8" fmla="*/ 1 w 159"/>
                <a:gd name="T9" fmla="*/ 0 h 947"/>
                <a:gd name="T10" fmla="*/ 1 w 159"/>
                <a:gd name="T11" fmla="*/ 0 h 947"/>
                <a:gd name="T12" fmla="*/ 1 w 159"/>
                <a:gd name="T13" fmla="*/ 0 h 947"/>
                <a:gd name="T14" fmla="*/ 1 w 159"/>
                <a:gd name="T15" fmla="*/ 0 h 947"/>
                <a:gd name="T16" fmla="*/ 1 w 159"/>
                <a:gd name="T17" fmla="*/ 0 h 947"/>
                <a:gd name="T18" fmla="*/ 0 w 159"/>
                <a:gd name="T19" fmla="*/ 0 h 947"/>
                <a:gd name="T20" fmla="*/ 0 w 159"/>
                <a:gd name="T21" fmla="*/ 0 h 9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9"/>
                <a:gd name="T34" fmla="*/ 0 h 947"/>
                <a:gd name="T35" fmla="*/ 159 w 159"/>
                <a:gd name="T36" fmla="*/ 947 h 9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9" h="947">
                  <a:moveTo>
                    <a:pt x="0" y="533"/>
                  </a:moveTo>
                  <a:lnTo>
                    <a:pt x="67" y="409"/>
                  </a:lnTo>
                  <a:lnTo>
                    <a:pt x="117" y="278"/>
                  </a:lnTo>
                  <a:lnTo>
                    <a:pt x="149" y="141"/>
                  </a:lnTo>
                  <a:lnTo>
                    <a:pt x="159" y="0"/>
                  </a:lnTo>
                  <a:lnTo>
                    <a:pt x="159" y="413"/>
                  </a:lnTo>
                  <a:lnTo>
                    <a:pt x="149" y="554"/>
                  </a:lnTo>
                  <a:lnTo>
                    <a:pt x="117" y="691"/>
                  </a:lnTo>
                  <a:lnTo>
                    <a:pt x="67" y="822"/>
                  </a:lnTo>
                  <a:lnTo>
                    <a:pt x="0" y="947"/>
                  </a:lnTo>
                  <a:lnTo>
                    <a:pt x="0" y="533"/>
                  </a:lnTo>
                </a:path>
              </a:pathLst>
            </a:custGeom>
            <a:noFill/>
            <a:ln w="19050">
              <a:solidFill>
                <a:srgbClr val="000000"/>
              </a:solidFill>
              <a:round/>
              <a:headEnd/>
              <a:tailEnd/>
            </a:ln>
          </p:spPr>
          <p:txBody>
            <a:bodyPr/>
            <a:lstStyle/>
            <a:p>
              <a:pPr eaLnBrk="0" hangingPunct="0"/>
              <a:endParaRPr lang="de-DE" sz="900">
                <a:solidFill>
                  <a:schemeClr val="tx1"/>
                </a:solidFill>
                <a:latin typeface="Times" charset="0"/>
                <a:ea typeface="ＭＳ Ｐゴシック" charset="-128"/>
              </a:endParaRPr>
            </a:p>
          </p:txBody>
        </p:sp>
        <p:sp>
          <p:nvSpPr>
            <p:cNvPr id="1004552" name="Freeform 8"/>
            <p:cNvSpPr>
              <a:spLocks/>
            </p:cNvSpPr>
            <p:nvPr/>
          </p:nvSpPr>
          <p:spPr bwMode="auto">
            <a:xfrm>
              <a:off x="2940" y="2075"/>
              <a:ext cx="826" cy="267"/>
            </a:xfrm>
            <a:custGeom>
              <a:avLst/>
              <a:gdLst>
                <a:gd name="T0" fmla="*/ 1 w 1652"/>
                <a:gd name="T1" fmla="*/ 1 h 533"/>
                <a:gd name="T2" fmla="*/ 1 w 1652"/>
                <a:gd name="T3" fmla="*/ 1 h 533"/>
                <a:gd name="T4" fmla="*/ 1 w 1652"/>
                <a:gd name="T5" fmla="*/ 1 h 533"/>
                <a:gd name="T6" fmla="*/ 1 w 1652"/>
                <a:gd name="T7" fmla="*/ 1 h 533"/>
                <a:gd name="T8" fmla="*/ 1 w 1652"/>
                <a:gd name="T9" fmla="*/ 0 h 533"/>
                <a:gd name="T10" fmla="*/ 0 w 1652"/>
                <a:gd name="T11" fmla="*/ 0 h 533"/>
                <a:gd name="T12" fmla="*/ 1 w 1652"/>
                <a:gd name="T13" fmla="*/ 1 h 533"/>
                <a:gd name="T14" fmla="*/ 0 60000 65536"/>
                <a:gd name="T15" fmla="*/ 0 60000 65536"/>
                <a:gd name="T16" fmla="*/ 0 60000 65536"/>
                <a:gd name="T17" fmla="*/ 0 60000 65536"/>
                <a:gd name="T18" fmla="*/ 0 60000 65536"/>
                <a:gd name="T19" fmla="*/ 0 60000 65536"/>
                <a:gd name="T20" fmla="*/ 0 60000 65536"/>
                <a:gd name="T21" fmla="*/ 0 w 1652"/>
                <a:gd name="T22" fmla="*/ 0 h 533"/>
                <a:gd name="T23" fmla="*/ 1652 w 1652"/>
                <a:gd name="T24" fmla="*/ 533 h 5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52" h="533">
                  <a:moveTo>
                    <a:pt x="1493" y="533"/>
                  </a:moveTo>
                  <a:lnTo>
                    <a:pt x="1560" y="409"/>
                  </a:lnTo>
                  <a:lnTo>
                    <a:pt x="1610" y="278"/>
                  </a:lnTo>
                  <a:lnTo>
                    <a:pt x="1642" y="141"/>
                  </a:lnTo>
                  <a:lnTo>
                    <a:pt x="1652" y="0"/>
                  </a:lnTo>
                  <a:lnTo>
                    <a:pt x="0" y="0"/>
                  </a:lnTo>
                  <a:lnTo>
                    <a:pt x="1493" y="533"/>
                  </a:lnTo>
                  <a:close/>
                </a:path>
              </a:pathLst>
            </a:custGeom>
            <a:solidFill>
              <a:schemeClr val="accent1"/>
            </a:solidFill>
            <a:ln w="9525">
              <a:solidFill>
                <a:srgbClr val="336699"/>
              </a:solidFill>
              <a:round/>
              <a:headEnd/>
              <a:tailEnd/>
            </a:ln>
          </p:spPr>
          <p:txBody>
            <a:bodyPr/>
            <a:lstStyle/>
            <a:p>
              <a:pPr eaLnBrk="0" hangingPunct="0"/>
              <a:endParaRPr lang="de-DE" sz="900">
                <a:solidFill>
                  <a:schemeClr val="tx1"/>
                </a:solidFill>
                <a:latin typeface="Times" charset="0"/>
                <a:ea typeface="ＭＳ Ｐゴシック" charset="-128"/>
              </a:endParaRPr>
            </a:p>
          </p:txBody>
        </p:sp>
      </p:grpSp>
      <p:sp>
        <p:nvSpPr>
          <p:cNvPr id="1004553" name="Text Box 9"/>
          <p:cNvSpPr txBox="1">
            <a:spLocks noChangeArrowheads="1"/>
          </p:cNvSpPr>
          <p:nvPr/>
        </p:nvSpPr>
        <p:spPr bwMode="auto">
          <a:xfrm>
            <a:off x="514350" y="5257800"/>
            <a:ext cx="3240088" cy="396875"/>
          </a:xfrm>
          <a:prstGeom prst="rect">
            <a:avLst/>
          </a:prstGeom>
          <a:noFill/>
          <a:ln w="9525">
            <a:noFill/>
            <a:miter lim="800000"/>
            <a:headEnd/>
            <a:tailEnd/>
          </a:ln>
        </p:spPr>
        <p:txBody>
          <a:bodyPr wrap="none">
            <a:spAutoFit/>
          </a:bodyPr>
          <a:lstStyle/>
          <a:p>
            <a:pPr eaLnBrk="0" hangingPunct="0"/>
            <a:r>
              <a:rPr lang="de-DE" sz="2000" b="1" noProof="1">
                <a:solidFill>
                  <a:srgbClr val="000000"/>
                </a:solidFill>
                <a:latin typeface="Arial" pitchFamily="34" charset="0"/>
              </a:rPr>
              <a:t>Sekundäre Hypertonie</a:t>
            </a:r>
            <a:endParaRPr lang="de-DE" sz="2000" noProof="1">
              <a:solidFill>
                <a:srgbClr val="000000"/>
              </a:solidFill>
              <a:latin typeface="Arial" pitchFamily="34" charset="0"/>
            </a:endParaRPr>
          </a:p>
        </p:txBody>
      </p:sp>
      <p:grpSp>
        <p:nvGrpSpPr>
          <p:cNvPr id="3" name="Group 10"/>
          <p:cNvGrpSpPr>
            <a:grpSpLocks/>
          </p:cNvGrpSpPr>
          <p:nvPr/>
        </p:nvGrpSpPr>
        <p:grpSpPr bwMode="auto">
          <a:xfrm>
            <a:off x="1204913" y="1341438"/>
            <a:ext cx="7256462" cy="2660650"/>
            <a:chOff x="621" y="781"/>
            <a:chExt cx="4063" cy="1676"/>
          </a:xfrm>
        </p:grpSpPr>
        <p:sp>
          <p:nvSpPr>
            <p:cNvPr id="1004555" name="Text Box 11"/>
            <p:cNvSpPr txBox="1">
              <a:spLocks noChangeArrowheads="1"/>
            </p:cNvSpPr>
            <p:nvPr/>
          </p:nvSpPr>
          <p:spPr bwMode="auto">
            <a:xfrm>
              <a:off x="3374" y="781"/>
              <a:ext cx="1310" cy="672"/>
            </a:xfrm>
            <a:prstGeom prst="rect">
              <a:avLst/>
            </a:prstGeom>
            <a:noFill/>
            <a:ln w="9525">
              <a:noFill/>
              <a:miter lim="800000"/>
              <a:headEnd/>
              <a:tailEnd/>
            </a:ln>
          </p:spPr>
          <p:txBody>
            <a:bodyPr wrap="none">
              <a:spAutoFit/>
            </a:bodyPr>
            <a:lstStyle/>
            <a:p>
              <a:pPr eaLnBrk="0" hangingPunct="0"/>
              <a:r>
                <a:rPr lang="de-DE" u="sng" noProof="1">
                  <a:solidFill>
                    <a:srgbClr val="000000"/>
                  </a:solidFill>
                  <a:latin typeface="Arial" pitchFamily="34" charset="0"/>
                </a:rPr>
                <a:t>Renal :</a:t>
              </a:r>
            </a:p>
            <a:p>
              <a:pPr eaLnBrk="0" hangingPunct="0">
                <a:buFontTx/>
                <a:buChar char="•"/>
              </a:pPr>
              <a:r>
                <a:rPr lang="de-DE" sz="2000" noProof="1">
                  <a:solidFill>
                    <a:srgbClr val="000000"/>
                  </a:solidFill>
                  <a:latin typeface="Arial" pitchFamily="34" charset="0"/>
                </a:rPr>
                <a:t> parenchymatös</a:t>
              </a:r>
            </a:p>
            <a:p>
              <a:pPr eaLnBrk="0" hangingPunct="0">
                <a:buFontTx/>
                <a:buChar char="•"/>
              </a:pPr>
              <a:r>
                <a:rPr lang="de-DE" sz="2000" noProof="1">
                  <a:solidFill>
                    <a:srgbClr val="000000"/>
                  </a:solidFill>
                  <a:latin typeface="Arial" pitchFamily="34" charset="0"/>
                </a:rPr>
                <a:t> vaskulär</a:t>
              </a:r>
            </a:p>
          </p:txBody>
        </p:sp>
        <p:grpSp>
          <p:nvGrpSpPr>
            <p:cNvPr id="4" name="Group 12"/>
            <p:cNvGrpSpPr>
              <a:grpSpLocks/>
            </p:cNvGrpSpPr>
            <p:nvPr/>
          </p:nvGrpSpPr>
          <p:grpSpPr bwMode="auto">
            <a:xfrm>
              <a:off x="621" y="1660"/>
              <a:ext cx="1452" cy="797"/>
              <a:chOff x="621" y="1660"/>
              <a:chExt cx="1452" cy="797"/>
            </a:xfrm>
          </p:grpSpPr>
          <p:sp>
            <p:nvSpPr>
              <p:cNvPr id="1004557" name="Freeform 13"/>
              <p:cNvSpPr>
                <a:spLocks/>
              </p:cNvSpPr>
              <p:nvPr/>
            </p:nvSpPr>
            <p:spPr bwMode="auto">
              <a:xfrm>
                <a:off x="621" y="1660"/>
                <a:ext cx="1452" cy="323"/>
              </a:xfrm>
              <a:custGeom>
                <a:avLst/>
                <a:gdLst>
                  <a:gd name="T0" fmla="*/ 0 w 1452"/>
                  <a:gd name="T1" fmla="*/ 3 h 323"/>
                  <a:gd name="T2" fmla="*/ 1416 w 1452"/>
                  <a:gd name="T3" fmla="*/ 323 h 323"/>
                  <a:gd name="T4" fmla="*/ 1440 w 1452"/>
                  <a:gd name="T5" fmla="*/ 192 h 323"/>
                  <a:gd name="T6" fmla="*/ 1447 w 1452"/>
                  <a:gd name="T7" fmla="*/ 113 h 323"/>
                  <a:gd name="T8" fmla="*/ 1452 w 1452"/>
                  <a:gd name="T9" fmla="*/ 44 h 323"/>
                  <a:gd name="T10" fmla="*/ 1450 w 1452"/>
                  <a:gd name="T11" fmla="*/ 0 h 323"/>
                  <a:gd name="T12" fmla="*/ 0 w 1452"/>
                  <a:gd name="T13" fmla="*/ 3 h 323"/>
                  <a:gd name="T14" fmla="*/ 0 60000 65536"/>
                  <a:gd name="T15" fmla="*/ 0 60000 65536"/>
                  <a:gd name="T16" fmla="*/ 0 60000 65536"/>
                  <a:gd name="T17" fmla="*/ 0 60000 65536"/>
                  <a:gd name="T18" fmla="*/ 0 60000 65536"/>
                  <a:gd name="T19" fmla="*/ 0 60000 65536"/>
                  <a:gd name="T20" fmla="*/ 0 60000 65536"/>
                  <a:gd name="T21" fmla="*/ 0 w 1452"/>
                  <a:gd name="T22" fmla="*/ 0 h 323"/>
                  <a:gd name="T23" fmla="*/ 1452 w 1452"/>
                  <a:gd name="T24" fmla="*/ 323 h 3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52" h="323">
                    <a:moveTo>
                      <a:pt x="0" y="3"/>
                    </a:moveTo>
                    <a:lnTo>
                      <a:pt x="1416" y="323"/>
                    </a:lnTo>
                    <a:lnTo>
                      <a:pt x="1440" y="192"/>
                    </a:lnTo>
                    <a:lnTo>
                      <a:pt x="1447" y="113"/>
                    </a:lnTo>
                    <a:lnTo>
                      <a:pt x="1452" y="44"/>
                    </a:lnTo>
                    <a:lnTo>
                      <a:pt x="1450" y="0"/>
                    </a:lnTo>
                    <a:lnTo>
                      <a:pt x="0" y="3"/>
                    </a:lnTo>
                    <a:close/>
                  </a:path>
                </a:pathLst>
              </a:custGeom>
              <a:solidFill>
                <a:srgbClr val="0033CC"/>
              </a:solidFill>
              <a:ln w="9525">
                <a:solidFill>
                  <a:schemeClr val="bg2"/>
                </a:solidFill>
                <a:round/>
                <a:headEnd/>
                <a:tailEnd/>
              </a:ln>
            </p:spPr>
            <p:txBody>
              <a:bodyPr wrap="none" anchor="ctr"/>
              <a:lstStyle/>
              <a:p>
                <a:pPr eaLnBrk="0" hangingPunct="0"/>
                <a:endParaRPr lang="de-DE" sz="900">
                  <a:solidFill>
                    <a:schemeClr val="tx1"/>
                  </a:solidFill>
                  <a:latin typeface="Times" charset="0"/>
                  <a:ea typeface="ＭＳ Ｐゴシック" charset="-128"/>
                </a:endParaRPr>
              </a:p>
            </p:txBody>
          </p:sp>
          <p:sp>
            <p:nvSpPr>
              <p:cNvPr id="1004558" name="Freeform 14"/>
              <p:cNvSpPr>
                <a:spLocks/>
              </p:cNvSpPr>
              <p:nvPr/>
            </p:nvSpPr>
            <p:spPr bwMode="auto">
              <a:xfrm>
                <a:off x="2037" y="1740"/>
                <a:ext cx="34" cy="717"/>
              </a:xfrm>
              <a:custGeom>
                <a:avLst/>
                <a:gdLst>
                  <a:gd name="T0" fmla="*/ 2 w 34"/>
                  <a:gd name="T1" fmla="*/ 244 h 717"/>
                  <a:gd name="T2" fmla="*/ 0 w 34"/>
                  <a:gd name="T3" fmla="*/ 717 h 717"/>
                  <a:gd name="T4" fmla="*/ 29 w 34"/>
                  <a:gd name="T5" fmla="*/ 571 h 717"/>
                  <a:gd name="T6" fmla="*/ 34 w 34"/>
                  <a:gd name="T7" fmla="*/ 0 h 717"/>
                  <a:gd name="T8" fmla="*/ 2 w 34"/>
                  <a:gd name="T9" fmla="*/ 244 h 717"/>
                  <a:gd name="T10" fmla="*/ 0 60000 65536"/>
                  <a:gd name="T11" fmla="*/ 0 60000 65536"/>
                  <a:gd name="T12" fmla="*/ 0 60000 65536"/>
                  <a:gd name="T13" fmla="*/ 0 60000 65536"/>
                  <a:gd name="T14" fmla="*/ 0 60000 65536"/>
                  <a:gd name="T15" fmla="*/ 0 w 34"/>
                  <a:gd name="T16" fmla="*/ 0 h 717"/>
                  <a:gd name="T17" fmla="*/ 34 w 34"/>
                  <a:gd name="T18" fmla="*/ 717 h 717"/>
                </a:gdLst>
                <a:ahLst/>
                <a:cxnLst>
                  <a:cxn ang="T10">
                    <a:pos x="T0" y="T1"/>
                  </a:cxn>
                  <a:cxn ang="T11">
                    <a:pos x="T2" y="T3"/>
                  </a:cxn>
                  <a:cxn ang="T12">
                    <a:pos x="T4" y="T5"/>
                  </a:cxn>
                  <a:cxn ang="T13">
                    <a:pos x="T6" y="T7"/>
                  </a:cxn>
                  <a:cxn ang="T14">
                    <a:pos x="T8" y="T9"/>
                  </a:cxn>
                </a:cxnLst>
                <a:rect l="T15" t="T16" r="T17" b="T18"/>
                <a:pathLst>
                  <a:path w="34" h="717">
                    <a:moveTo>
                      <a:pt x="2" y="244"/>
                    </a:moveTo>
                    <a:lnTo>
                      <a:pt x="0" y="717"/>
                    </a:lnTo>
                    <a:lnTo>
                      <a:pt x="29" y="571"/>
                    </a:lnTo>
                    <a:lnTo>
                      <a:pt x="34" y="0"/>
                    </a:lnTo>
                    <a:lnTo>
                      <a:pt x="2" y="244"/>
                    </a:lnTo>
                    <a:close/>
                  </a:path>
                </a:pathLst>
              </a:custGeom>
              <a:solidFill>
                <a:srgbClr val="0033CC"/>
              </a:solidFill>
              <a:ln w="9525">
                <a:solidFill>
                  <a:schemeClr val="bg2"/>
                </a:solidFill>
                <a:round/>
                <a:headEnd/>
                <a:tailEnd/>
              </a:ln>
            </p:spPr>
            <p:txBody>
              <a:bodyPr wrap="none" anchor="ctr"/>
              <a:lstStyle/>
              <a:p>
                <a:pPr eaLnBrk="0" hangingPunct="0"/>
                <a:endParaRPr lang="de-DE" sz="900">
                  <a:solidFill>
                    <a:schemeClr val="tx1"/>
                  </a:solidFill>
                  <a:latin typeface="Times" charset="0"/>
                  <a:ea typeface="ＭＳ Ｐゴシック" charset="-128"/>
                </a:endParaRPr>
              </a:p>
            </p:txBody>
          </p:sp>
        </p:grpSp>
        <p:sp>
          <p:nvSpPr>
            <p:cNvPr id="1004559" name="Text Box 15"/>
            <p:cNvSpPr txBox="1">
              <a:spLocks noChangeArrowheads="1"/>
            </p:cNvSpPr>
            <p:nvPr/>
          </p:nvSpPr>
          <p:spPr bwMode="auto">
            <a:xfrm>
              <a:off x="2255" y="1125"/>
              <a:ext cx="502" cy="327"/>
            </a:xfrm>
            <a:prstGeom prst="rect">
              <a:avLst/>
            </a:prstGeom>
            <a:noFill/>
            <a:ln w="9525">
              <a:noFill/>
              <a:miter lim="800000"/>
              <a:headEnd/>
              <a:tailEnd/>
            </a:ln>
          </p:spPr>
          <p:txBody>
            <a:bodyPr wrap="none">
              <a:spAutoFit/>
            </a:bodyPr>
            <a:lstStyle/>
            <a:p>
              <a:pPr eaLnBrk="0" hangingPunct="0"/>
              <a:r>
                <a:rPr lang="de-DE" sz="2800" b="1" noProof="1">
                  <a:solidFill>
                    <a:srgbClr val="000000"/>
                  </a:solidFill>
                  <a:latin typeface="Arial" pitchFamily="34" charset="0"/>
                </a:rPr>
                <a:t>5 %</a:t>
              </a:r>
              <a:endParaRPr lang="de-DE" b="1" noProof="1">
                <a:solidFill>
                  <a:srgbClr val="000000"/>
                </a:solidFill>
                <a:latin typeface="Arial" pitchFamily="34" charset="0"/>
              </a:endParaRPr>
            </a:p>
          </p:txBody>
        </p:sp>
        <p:sp>
          <p:nvSpPr>
            <p:cNvPr id="1004560" name="Line 16"/>
            <p:cNvSpPr>
              <a:spLocks noChangeShapeType="1"/>
            </p:cNvSpPr>
            <p:nvPr/>
          </p:nvSpPr>
          <p:spPr bwMode="auto">
            <a:xfrm flipV="1">
              <a:off x="2202" y="1299"/>
              <a:ext cx="972" cy="429"/>
            </a:xfrm>
            <a:prstGeom prst="line">
              <a:avLst/>
            </a:prstGeom>
            <a:noFill/>
            <a:ln w="9525">
              <a:solidFill>
                <a:srgbClr val="000000"/>
              </a:solidFill>
              <a:round/>
              <a:headEnd/>
              <a:tailEnd type="triangle" w="med" len="med"/>
            </a:ln>
          </p:spPr>
          <p:txBody>
            <a:bodyPr wrap="none" anchor="ctr"/>
            <a:lstStyle/>
            <a:p>
              <a:endParaRPr lang="de-DE"/>
            </a:p>
          </p:txBody>
        </p:sp>
      </p:grpSp>
      <p:grpSp>
        <p:nvGrpSpPr>
          <p:cNvPr id="5" name="Group 23"/>
          <p:cNvGrpSpPr>
            <a:grpSpLocks/>
          </p:cNvGrpSpPr>
          <p:nvPr/>
        </p:nvGrpSpPr>
        <p:grpSpPr bwMode="auto">
          <a:xfrm>
            <a:off x="3857625" y="2743200"/>
            <a:ext cx="5677111" cy="3786188"/>
            <a:chOff x="2160" y="1728"/>
            <a:chExt cx="3179" cy="2385"/>
          </a:xfrm>
        </p:grpSpPr>
        <p:sp>
          <p:nvSpPr>
            <p:cNvPr id="1004562" name="Text Box 18"/>
            <p:cNvSpPr txBox="1">
              <a:spLocks noChangeArrowheads="1"/>
            </p:cNvSpPr>
            <p:nvPr/>
          </p:nvSpPr>
          <p:spPr bwMode="auto">
            <a:xfrm>
              <a:off x="3447" y="1728"/>
              <a:ext cx="1808" cy="864"/>
            </a:xfrm>
            <a:prstGeom prst="rect">
              <a:avLst/>
            </a:prstGeom>
            <a:noFill/>
            <a:ln w="9525">
              <a:noFill/>
              <a:miter lim="800000"/>
              <a:headEnd/>
              <a:tailEnd/>
            </a:ln>
          </p:spPr>
          <p:txBody>
            <a:bodyPr wrap="none">
              <a:spAutoFit/>
            </a:bodyPr>
            <a:lstStyle/>
            <a:p>
              <a:pPr eaLnBrk="0" hangingPunct="0"/>
              <a:r>
                <a:rPr lang="de-DE" u="sng" noProof="1">
                  <a:solidFill>
                    <a:srgbClr val="000000"/>
                  </a:solidFill>
                  <a:latin typeface="Arial" pitchFamily="34" charset="0"/>
                </a:rPr>
                <a:t>Endokrin:</a:t>
              </a:r>
            </a:p>
            <a:p>
              <a:pPr eaLnBrk="0" hangingPunct="0">
                <a:buFontTx/>
                <a:buChar char="•"/>
              </a:pPr>
              <a:r>
                <a:rPr lang="de-DE" sz="2000" noProof="1">
                  <a:solidFill>
                    <a:srgbClr val="000000"/>
                  </a:solidFill>
                  <a:latin typeface="Arial" pitchFamily="34" charset="0"/>
                </a:rPr>
                <a:t> Hyperaldosteronismus</a:t>
              </a:r>
            </a:p>
            <a:p>
              <a:pPr eaLnBrk="0" hangingPunct="0">
                <a:buFontTx/>
                <a:buChar char="•"/>
              </a:pPr>
              <a:r>
                <a:rPr lang="de-DE" sz="2000" noProof="1">
                  <a:solidFill>
                    <a:srgbClr val="000000"/>
                  </a:solidFill>
                  <a:latin typeface="Arial" pitchFamily="34" charset="0"/>
                </a:rPr>
                <a:t> M. Cushing</a:t>
              </a:r>
            </a:p>
            <a:p>
              <a:pPr eaLnBrk="0" hangingPunct="0">
                <a:buFontTx/>
                <a:buChar char="•"/>
              </a:pPr>
              <a:r>
                <a:rPr lang="de-DE" sz="2000" noProof="1">
                  <a:solidFill>
                    <a:srgbClr val="000000"/>
                  </a:solidFill>
                  <a:latin typeface="Arial" pitchFamily="34" charset="0"/>
                </a:rPr>
                <a:t> Phäochromozytom</a:t>
              </a:r>
              <a:endParaRPr lang="de-DE" noProof="1">
                <a:solidFill>
                  <a:srgbClr val="000000"/>
                </a:solidFill>
                <a:latin typeface="Arial" pitchFamily="34" charset="0"/>
              </a:endParaRPr>
            </a:p>
          </p:txBody>
        </p:sp>
        <p:sp>
          <p:nvSpPr>
            <p:cNvPr id="1004563" name="Text Box 19"/>
            <p:cNvSpPr txBox="1">
              <a:spLocks noChangeArrowheads="1"/>
            </p:cNvSpPr>
            <p:nvPr/>
          </p:nvSpPr>
          <p:spPr bwMode="auto">
            <a:xfrm>
              <a:off x="3558" y="2659"/>
              <a:ext cx="1781" cy="1454"/>
            </a:xfrm>
            <a:prstGeom prst="rect">
              <a:avLst/>
            </a:prstGeom>
            <a:noFill/>
            <a:ln w="9525">
              <a:noFill/>
              <a:miter lim="800000"/>
              <a:headEnd/>
              <a:tailEnd/>
            </a:ln>
          </p:spPr>
          <p:txBody>
            <a:bodyPr wrap="none">
              <a:spAutoFit/>
            </a:bodyPr>
            <a:lstStyle/>
            <a:p>
              <a:pPr eaLnBrk="0" hangingPunct="0"/>
              <a:r>
                <a:rPr lang="de-DE" u="sng" noProof="1">
                  <a:solidFill>
                    <a:srgbClr val="000000"/>
                  </a:solidFill>
                  <a:latin typeface="Arial" pitchFamily="34" charset="0"/>
                </a:rPr>
                <a:t>Sonstige:</a:t>
              </a:r>
            </a:p>
            <a:p>
              <a:pPr eaLnBrk="0" hangingPunct="0">
                <a:buFontTx/>
                <a:buChar char="•"/>
              </a:pPr>
              <a:r>
                <a:rPr lang="de-DE" sz="2000" noProof="1">
                  <a:solidFill>
                    <a:srgbClr val="C00000"/>
                  </a:solidFill>
                  <a:latin typeface="Arial" pitchFamily="34" charset="0"/>
                </a:rPr>
                <a:t> </a:t>
              </a:r>
              <a:r>
                <a:rPr lang="de-DE" sz="2000" dirty="0">
                  <a:solidFill>
                    <a:srgbClr val="C00000"/>
                  </a:solidFill>
                  <a:latin typeface="Arial" pitchFamily="34" charset="0"/>
                </a:rPr>
                <a:t>Schlaf-</a:t>
              </a:r>
              <a:r>
                <a:rPr lang="de-DE" sz="2000" dirty="0" err="1">
                  <a:solidFill>
                    <a:srgbClr val="C00000"/>
                  </a:solidFill>
                  <a:latin typeface="Arial" pitchFamily="34" charset="0"/>
                </a:rPr>
                <a:t>Apnoe</a:t>
              </a:r>
              <a:r>
                <a:rPr lang="de-DE" sz="2000" dirty="0">
                  <a:solidFill>
                    <a:srgbClr val="C00000"/>
                  </a:solidFill>
                  <a:latin typeface="Arial" pitchFamily="34" charset="0"/>
                </a:rPr>
                <a:t> Syndrom</a:t>
              </a:r>
            </a:p>
            <a:p>
              <a:pPr eaLnBrk="0" hangingPunct="0">
                <a:buFontTx/>
                <a:buChar char="•"/>
              </a:pPr>
              <a:r>
                <a:rPr lang="de-DE" sz="2000" dirty="0">
                  <a:solidFill>
                    <a:srgbClr val="000000"/>
                  </a:solidFill>
                  <a:latin typeface="Arial" pitchFamily="34" charset="0"/>
                </a:rPr>
                <a:t> </a:t>
              </a:r>
              <a:r>
                <a:rPr lang="de-DE" sz="2000" noProof="1">
                  <a:solidFill>
                    <a:srgbClr val="000000"/>
                  </a:solidFill>
                  <a:latin typeface="Arial" pitchFamily="34" charset="0"/>
                </a:rPr>
                <a:t>Aortenisthmusstenose</a:t>
              </a:r>
            </a:p>
            <a:p>
              <a:pPr eaLnBrk="0" hangingPunct="0">
                <a:buFontTx/>
                <a:buChar char="•"/>
              </a:pPr>
              <a:r>
                <a:rPr lang="de-DE" sz="2000" noProof="1">
                  <a:solidFill>
                    <a:srgbClr val="000000"/>
                  </a:solidFill>
                  <a:latin typeface="Arial" pitchFamily="34" charset="0"/>
                </a:rPr>
                <a:t> </a:t>
              </a:r>
              <a:r>
                <a:rPr lang="de-DE" sz="2000" dirty="0">
                  <a:solidFill>
                    <a:srgbClr val="000000"/>
                  </a:solidFill>
                  <a:latin typeface="Arial" pitchFamily="34" charset="0"/>
                </a:rPr>
                <a:t>Kontrazeptiva</a:t>
              </a:r>
              <a:endParaRPr lang="de-DE" sz="2000" noProof="1">
                <a:solidFill>
                  <a:srgbClr val="000000"/>
                </a:solidFill>
                <a:latin typeface="Arial" pitchFamily="34" charset="0"/>
              </a:endParaRPr>
            </a:p>
            <a:p>
              <a:pPr eaLnBrk="0" hangingPunct="0">
                <a:buFontTx/>
                <a:buChar char="•"/>
              </a:pPr>
              <a:r>
                <a:rPr lang="de-DE" sz="2000" noProof="1">
                  <a:solidFill>
                    <a:srgbClr val="000000"/>
                  </a:solidFill>
                  <a:latin typeface="Arial" pitchFamily="34" charset="0"/>
                </a:rPr>
                <a:t> Lakritze / Drogen</a:t>
              </a:r>
            </a:p>
            <a:p>
              <a:pPr eaLnBrk="0" hangingPunct="0">
                <a:buFontTx/>
                <a:buChar char="•"/>
              </a:pPr>
              <a:r>
                <a:rPr lang="de-DE" sz="2000" noProof="1">
                  <a:solidFill>
                    <a:srgbClr val="000000"/>
                  </a:solidFill>
                  <a:latin typeface="Arial" pitchFamily="34" charset="0"/>
                </a:rPr>
                <a:t> Monogenetische Formen</a:t>
              </a:r>
              <a:endParaRPr lang="de-DE" noProof="1">
                <a:solidFill>
                  <a:srgbClr val="000000"/>
                </a:solidFill>
                <a:latin typeface="Arial" pitchFamily="34" charset="0"/>
              </a:endParaRPr>
            </a:p>
          </p:txBody>
        </p:sp>
        <p:sp>
          <p:nvSpPr>
            <p:cNvPr id="1004564" name="AutoShape 20"/>
            <p:cNvSpPr>
              <a:spLocks/>
            </p:cNvSpPr>
            <p:nvPr/>
          </p:nvSpPr>
          <p:spPr bwMode="auto">
            <a:xfrm>
              <a:off x="3088" y="1824"/>
              <a:ext cx="378" cy="2016"/>
            </a:xfrm>
            <a:prstGeom prst="leftBrace">
              <a:avLst>
                <a:gd name="adj1" fmla="val 44444"/>
                <a:gd name="adj2" fmla="val 55245"/>
              </a:avLst>
            </a:prstGeom>
            <a:noFill/>
            <a:ln w="9525">
              <a:solidFill>
                <a:srgbClr val="000000"/>
              </a:solidFill>
              <a:round/>
              <a:headEnd/>
              <a:tailEnd/>
            </a:ln>
          </p:spPr>
          <p:txBody>
            <a:bodyPr wrap="none" anchor="ctr"/>
            <a:lstStyle/>
            <a:p>
              <a:pPr algn="ctr"/>
              <a:endParaRPr lang="de-DE" sz="1800">
                <a:solidFill>
                  <a:srgbClr val="000000"/>
                </a:solidFill>
                <a:latin typeface="Arial" pitchFamily="34" charset="0"/>
              </a:endParaRPr>
            </a:p>
          </p:txBody>
        </p:sp>
        <p:sp>
          <p:nvSpPr>
            <p:cNvPr id="1004565" name="Line 21"/>
            <p:cNvSpPr>
              <a:spLocks noChangeShapeType="1"/>
            </p:cNvSpPr>
            <p:nvPr/>
          </p:nvSpPr>
          <p:spPr bwMode="auto">
            <a:xfrm>
              <a:off x="2160" y="2422"/>
              <a:ext cx="816" cy="458"/>
            </a:xfrm>
            <a:prstGeom prst="line">
              <a:avLst/>
            </a:prstGeom>
            <a:noFill/>
            <a:ln w="9525">
              <a:solidFill>
                <a:srgbClr val="000000"/>
              </a:solidFill>
              <a:round/>
              <a:headEnd/>
              <a:tailEnd type="triangle" w="med" len="med"/>
            </a:ln>
          </p:spPr>
          <p:txBody>
            <a:bodyPr wrap="none" anchor="ctr"/>
            <a:lstStyle/>
            <a:p>
              <a:endParaRPr lang="de-DE"/>
            </a:p>
          </p:txBody>
        </p:sp>
        <p:sp>
          <p:nvSpPr>
            <p:cNvPr id="1004566" name="Text Box 22"/>
            <p:cNvSpPr txBox="1">
              <a:spLocks noChangeArrowheads="1"/>
            </p:cNvSpPr>
            <p:nvPr/>
          </p:nvSpPr>
          <p:spPr bwMode="auto">
            <a:xfrm>
              <a:off x="2256" y="2784"/>
              <a:ext cx="502" cy="327"/>
            </a:xfrm>
            <a:prstGeom prst="rect">
              <a:avLst/>
            </a:prstGeom>
            <a:noFill/>
            <a:ln w="9525">
              <a:noFill/>
              <a:miter lim="800000"/>
              <a:headEnd/>
              <a:tailEnd/>
            </a:ln>
          </p:spPr>
          <p:txBody>
            <a:bodyPr wrap="none">
              <a:spAutoFit/>
            </a:bodyPr>
            <a:lstStyle/>
            <a:p>
              <a:pPr eaLnBrk="0" hangingPunct="0"/>
              <a:r>
                <a:rPr lang="de-DE" sz="2800" b="1" noProof="1">
                  <a:solidFill>
                    <a:srgbClr val="000000"/>
                  </a:solidFill>
                  <a:latin typeface="Arial" pitchFamily="34" charset="0"/>
                </a:rPr>
                <a:t>5 %</a:t>
              </a:r>
              <a:endParaRPr lang="de-DE" noProof="1">
                <a:solidFill>
                  <a:srgbClr val="000000"/>
                </a:solidFill>
                <a:latin typeface="Arial" pitchFamily="34" charset="0"/>
              </a:endParaRPr>
            </a:p>
          </p:txBody>
        </p:sp>
      </p:grpSp>
      <p:sp>
        <p:nvSpPr>
          <p:cNvPr id="18456" name="Oval 24"/>
          <p:cNvSpPr>
            <a:spLocks noChangeArrowheads="1"/>
          </p:cNvSpPr>
          <p:nvPr/>
        </p:nvSpPr>
        <p:spPr bwMode="auto">
          <a:xfrm>
            <a:off x="5842967" y="1337320"/>
            <a:ext cx="2828925" cy="1371600"/>
          </a:xfrm>
          <a:prstGeom prst="ellipse">
            <a:avLst/>
          </a:prstGeom>
          <a:noFill/>
          <a:ln w="38100">
            <a:solidFill>
              <a:srgbClr val="FF0000"/>
            </a:solidFill>
            <a:round/>
            <a:headEnd/>
            <a:tailEnd/>
          </a:ln>
        </p:spPr>
        <p:txBody>
          <a:bodyPr wrap="none" anchor="ctr"/>
          <a:lstStyle/>
          <a:p>
            <a:pPr eaLnBrk="0" hangingPunct="0"/>
            <a:endParaRPr lang="de-DE" sz="900">
              <a:solidFill>
                <a:schemeClr val="tx1"/>
              </a:solidFill>
              <a:latin typeface="Times" charset="0"/>
              <a:ea typeface="ＭＳ Ｐゴシック" charset="-128"/>
            </a:endParaRPr>
          </a:p>
        </p:txBody>
      </p:sp>
      <p:sp>
        <p:nvSpPr>
          <p:cNvPr id="24" name="Textfeld 23"/>
          <p:cNvSpPr txBox="1"/>
          <p:nvPr/>
        </p:nvSpPr>
        <p:spPr>
          <a:xfrm>
            <a:off x="0" y="0"/>
            <a:ext cx="881973" cy="400110"/>
          </a:xfrm>
          <a:prstGeom prst="rect">
            <a:avLst/>
          </a:prstGeom>
          <a:noFill/>
        </p:spPr>
        <p:txBody>
          <a:bodyPr wrap="none" rtlCol="0">
            <a:spAutoFit/>
          </a:bodyPr>
          <a:lstStyle/>
          <a:p>
            <a:r>
              <a:rPr lang="de-DE" sz="2000" dirty="0" smtClean="0">
                <a:hlinkClick r:id="rId3" action="ppaction://hlinksldjump"/>
              </a:rPr>
              <a:t>zurück</a:t>
            </a:r>
            <a:endParaRPr lang="de-DE" sz="2000" dirty="0"/>
          </a:p>
        </p:txBody>
      </p:sp>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2"/>
          <p:cNvSpPr>
            <a:spLocks noGrp="1" noChangeArrowheads="1"/>
          </p:cNvSpPr>
          <p:nvPr>
            <p:ph type="title" idx="4294967295"/>
          </p:nvPr>
        </p:nvSpPr>
        <p:spPr bwMode="auto">
          <a:xfrm>
            <a:off x="0" y="144562"/>
            <a:ext cx="10287000" cy="692150"/>
          </a:xfrm>
          <a:prstGeom prst="rect">
            <a:avLst/>
          </a:prstGeom>
          <a:ln>
            <a:miter lim="800000"/>
            <a:headEnd/>
            <a:tailEnd/>
          </a:ln>
          <a:effectLst>
            <a:outerShdw blurRad="63500" dist="17961" dir="2700000" algn="ctr" rotWithShape="0">
              <a:schemeClr val="tx1">
                <a:alpha val="74998"/>
              </a:schemeClr>
            </a:outerShdw>
          </a:effectLst>
        </p:spPr>
        <p:txBody>
          <a:bodyPr/>
          <a:lstStyle/>
          <a:p>
            <a:pPr algn="l" eaLnBrk="1" hangingPunct="1"/>
            <a:r>
              <a:rPr lang="de-DE" sz="3600" b="1" dirty="0" smtClean="0">
                <a:solidFill>
                  <a:srgbClr val="C00000"/>
                </a:solidFill>
                <a:latin typeface="Arial" pitchFamily="34" charset="0"/>
                <a:cs typeface="Arial" pitchFamily="34" charset="0"/>
              </a:rPr>
              <a:t>Allgemeinmedizinische Basisdiagnostik Hypertonie</a:t>
            </a:r>
          </a:p>
        </p:txBody>
      </p:sp>
      <p:sp>
        <p:nvSpPr>
          <p:cNvPr id="215043" name="Rectangle 3"/>
          <p:cNvSpPr>
            <a:spLocks noGrp="1" noChangeArrowheads="1"/>
          </p:cNvSpPr>
          <p:nvPr>
            <p:ph type="body" idx="4294967295"/>
          </p:nvPr>
        </p:nvSpPr>
        <p:spPr bwMode="auto">
          <a:xfrm>
            <a:off x="30932" y="1124744"/>
            <a:ext cx="10256068" cy="4525963"/>
          </a:xfrm>
          <a:prstGeom prst="rect">
            <a:avLst/>
          </a:prstGeom>
          <a:noFill/>
          <a:ln>
            <a:miter lim="800000"/>
            <a:headEnd/>
            <a:tailEnd/>
          </a:ln>
        </p:spPr>
        <p:txBody>
          <a:bodyPr/>
          <a:lstStyle/>
          <a:p>
            <a:pPr eaLnBrk="1" hangingPunct="1">
              <a:lnSpc>
                <a:spcPct val="90000"/>
              </a:lnSpc>
              <a:spcAft>
                <a:spcPct val="40000"/>
              </a:spcAft>
            </a:pPr>
            <a:r>
              <a:rPr lang="de-DE" sz="2800" dirty="0" smtClean="0">
                <a:latin typeface="Arial" pitchFamily="34" charset="0"/>
                <a:cs typeface="Arial" pitchFamily="34" charset="0"/>
              </a:rPr>
              <a:t>Familien-, Eigen-, Medikamenten- und aktuelle Anamnese</a:t>
            </a:r>
          </a:p>
          <a:p>
            <a:pPr eaLnBrk="1" hangingPunct="1">
              <a:lnSpc>
                <a:spcPct val="90000"/>
              </a:lnSpc>
              <a:spcAft>
                <a:spcPct val="40000"/>
              </a:spcAft>
            </a:pPr>
            <a:r>
              <a:rPr lang="de-DE" sz="2800" dirty="0" smtClean="0">
                <a:latin typeface="Arial" pitchFamily="34" charset="0"/>
                <a:cs typeface="Arial" pitchFamily="34" charset="0"/>
              </a:rPr>
              <a:t>körperliche Untersuchung</a:t>
            </a:r>
          </a:p>
          <a:p>
            <a:pPr eaLnBrk="1" hangingPunct="1">
              <a:lnSpc>
                <a:spcPct val="90000"/>
              </a:lnSpc>
              <a:spcAft>
                <a:spcPct val="40000"/>
              </a:spcAft>
            </a:pPr>
            <a:r>
              <a:rPr lang="de-DE" sz="2800" dirty="0" smtClean="0">
                <a:latin typeface="Arial" pitchFamily="34" charset="0"/>
                <a:cs typeface="Arial" pitchFamily="34" charset="0"/>
              </a:rPr>
              <a:t>Labor: </a:t>
            </a:r>
          </a:p>
          <a:p>
            <a:pPr lvl="1" eaLnBrk="1" hangingPunct="1">
              <a:lnSpc>
                <a:spcPct val="90000"/>
              </a:lnSpc>
              <a:spcAft>
                <a:spcPct val="40000"/>
              </a:spcAft>
            </a:pPr>
            <a:r>
              <a:rPr lang="de-DE" dirty="0" smtClean="0">
                <a:latin typeface="Arial" pitchFamily="34" charset="0"/>
                <a:cs typeface="Arial" pitchFamily="34" charset="0"/>
              </a:rPr>
              <a:t>Blut: </a:t>
            </a:r>
            <a:r>
              <a:rPr lang="de-DE" dirty="0" err="1" smtClean="0">
                <a:latin typeface="Arial" pitchFamily="34" charset="0"/>
                <a:cs typeface="Arial" pitchFamily="34" charset="0"/>
              </a:rPr>
              <a:t>Hb</a:t>
            </a:r>
            <a:r>
              <a:rPr lang="de-DE" dirty="0" smtClean="0">
                <a:latin typeface="Arial" pitchFamily="34" charset="0"/>
                <a:cs typeface="Arial" pitchFamily="34" charset="0"/>
              </a:rPr>
              <a:t>, Kalium, </a:t>
            </a:r>
            <a:r>
              <a:rPr lang="de-DE" dirty="0" err="1" smtClean="0">
                <a:latin typeface="Arial" pitchFamily="34" charset="0"/>
                <a:cs typeface="Arial" pitchFamily="34" charset="0"/>
              </a:rPr>
              <a:t>Kreatinin</a:t>
            </a:r>
            <a:r>
              <a:rPr lang="de-DE" dirty="0" smtClean="0">
                <a:latin typeface="Arial" pitchFamily="34" charset="0"/>
                <a:cs typeface="Arial" pitchFamily="34" charset="0"/>
              </a:rPr>
              <a:t>, BZ, </a:t>
            </a:r>
          </a:p>
          <a:p>
            <a:pPr lvl="1" eaLnBrk="1" hangingPunct="1">
              <a:lnSpc>
                <a:spcPct val="90000"/>
              </a:lnSpc>
              <a:spcAft>
                <a:spcPct val="40000"/>
              </a:spcAft>
            </a:pPr>
            <a:r>
              <a:rPr lang="de-DE" dirty="0" smtClean="0">
                <a:latin typeface="Arial" pitchFamily="34" charset="0"/>
                <a:cs typeface="Arial" pitchFamily="34" charset="0"/>
              </a:rPr>
              <a:t>Urin: Protein, Glukose, Multi-Stix</a:t>
            </a:r>
          </a:p>
          <a:p>
            <a:pPr eaLnBrk="1" hangingPunct="1">
              <a:lnSpc>
                <a:spcPct val="90000"/>
              </a:lnSpc>
              <a:spcAft>
                <a:spcPct val="40000"/>
              </a:spcAft>
            </a:pPr>
            <a:r>
              <a:rPr lang="de-DE" sz="2800" dirty="0" smtClean="0">
                <a:latin typeface="Arial" pitchFamily="34" charset="0"/>
                <a:cs typeface="Arial" pitchFamily="34" charset="0"/>
              </a:rPr>
              <a:t>Apparative Diagnostik: </a:t>
            </a:r>
          </a:p>
          <a:p>
            <a:pPr lvl="1" eaLnBrk="1" hangingPunct="1">
              <a:lnSpc>
                <a:spcPct val="90000"/>
              </a:lnSpc>
              <a:spcAft>
                <a:spcPct val="40000"/>
              </a:spcAft>
            </a:pPr>
            <a:r>
              <a:rPr lang="de-DE" dirty="0" smtClean="0">
                <a:latin typeface="Arial" pitchFamily="34" charset="0"/>
                <a:cs typeface="Arial" pitchFamily="34" charset="0"/>
              </a:rPr>
              <a:t>EKG, </a:t>
            </a:r>
            <a:r>
              <a:rPr lang="de-DE" dirty="0" err="1" smtClean="0">
                <a:latin typeface="Arial" pitchFamily="34" charset="0"/>
                <a:cs typeface="Arial" pitchFamily="34" charset="0"/>
              </a:rPr>
              <a:t>Rö</a:t>
            </a:r>
            <a:r>
              <a:rPr lang="de-DE" dirty="0" smtClean="0">
                <a:latin typeface="Arial" pitchFamily="34" charset="0"/>
                <a:cs typeface="Arial" pitchFamily="34" charset="0"/>
              </a:rPr>
              <a:t>-Thorax, </a:t>
            </a:r>
            <a:r>
              <a:rPr lang="de-DE" dirty="0" err="1" smtClean="0">
                <a:latin typeface="Arial" pitchFamily="34" charset="0"/>
                <a:cs typeface="Arial" pitchFamily="34" charset="0"/>
              </a:rPr>
              <a:t>abdominelle</a:t>
            </a:r>
            <a:r>
              <a:rPr lang="de-DE" dirty="0" smtClean="0">
                <a:latin typeface="Arial" pitchFamily="34" charset="0"/>
                <a:cs typeface="Arial" pitchFamily="34" charset="0"/>
              </a:rPr>
              <a:t> Sonographie, Augenhintergrund, 24h-RR-Messung</a:t>
            </a:r>
          </a:p>
        </p:txBody>
      </p:sp>
      <p:sp>
        <p:nvSpPr>
          <p:cNvPr id="4" name="Textfeld 3"/>
          <p:cNvSpPr txBox="1"/>
          <p:nvPr/>
        </p:nvSpPr>
        <p:spPr>
          <a:xfrm>
            <a:off x="2695228" y="636657"/>
            <a:ext cx="881973" cy="400110"/>
          </a:xfrm>
          <a:prstGeom prst="rect">
            <a:avLst/>
          </a:prstGeom>
          <a:noFill/>
        </p:spPr>
        <p:txBody>
          <a:bodyPr wrap="none" rtlCol="0">
            <a:spAutoFit/>
          </a:bodyPr>
          <a:lstStyle/>
          <a:p>
            <a:r>
              <a:rPr lang="de-DE" sz="2000" dirty="0" smtClean="0">
                <a:hlinkClick r:id="rId2" action="ppaction://hlinksldjump"/>
              </a:rPr>
              <a:t>zurück</a:t>
            </a:r>
            <a:endParaRPr lang="de-DE" sz="2000" dirty="0"/>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4" name="Picture 37"/>
          <p:cNvPicPr>
            <a:picLocks noChangeAspect="1" noChangeArrowheads="1"/>
          </p:cNvPicPr>
          <p:nvPr/>
        </p:nvPicPr>
        <p:blipFill>
          <a:blip r:embed="rId3" cstate="print"/>
          <a:srcRect l="2235" t="2225" r="2235" b="2225"/>
          <a:stretch>
            <a:fillRect/>
          </a:stretch>
        </p:blipFill>
        <p:spPr bwMode="auto">
          <a:xfrm>
            <a:off x="0" y="0"/>
            <a:ext cx="7169150" cy="6858000"/>
          </a:xfrm>
          <a:prstGeom prst="rect">
            <a:avLst/>
          </a:prstGeom>
          <a:noFill/>
          <a:ln w="9525">
            <a:noFill/>
            <a:miter lim="800000"/>
            <a:headEnd/>
            <a:tailEnd/>
          </a:ln>
        </p:spPr>
      </p:pic>
      <p:sp>
        <p:nvSpPr>
          <p:cNvPr id="863235" name="Text Box 39"/>
          <p:cNvSpPr txBox="1">
            <a:spLocks noChangeArrowheads="1"/>
          </p:cNvSpPr>
          <p:nvPr/>
        </p:nvSpPr>
        <p:spPr bwMode="auto">
          <a:xfrm>
            <a:off x="4796355" y="2781300"/>
            <a:ext cx="1994457" cy="1631216"/>
          </a:xfrm>
          <a:prstGeom prst="rect">
            <a:avLst/>
          </a:prstGeom>
          <a:solidFill>
            <a:srgbClr val="333399"/>
          </a:solidFill>
          <a:ln w="12700">
            <a:noFill/>
            <a:miter lim="800000"/>
            <a:headEnd/>
            <a:tailEnd/>
          </a:ln>
        </p:spPr>
        <p:txBody>
          <a:bodyPr wrap="none">
            <a:spAutoFit/>
          </a:bodyPr>
          <a:lstStyle/>
          <a:p>
            <a:pPr eaLnBrk="0" hangingPunct="0"/>
            <a:r>
              <a:rPr lang="de-DE" sz="2000" b="1" dirty="0">
                <a:solidFill>
                  <a:schemeClr val="bg1"/>
                </a:solidFill>
                <a:latin typeface="Arial" pitchFamily="34" charset="0"/>
              </a:rPr>
              <a:t>Afferente</a:t>
            </a:r>
          </a:p>
          <a:p>
            <a:pPr eaLnBrk="0" hangingPunct="0"/>
            <a:r>
              <a:rPr lang="de-DE" sz="2000" b="1" dirty="0" smtClean="0">
                <a:solidFill>
                  <a:schemeClr val="bg1"/>
                </a:solidFill>
                <a:latin typeface="Arial" pitchFamily="34" charset="0"/>
              </a:rPr>
              <a:t>Arteriole</a:t>
            </a:r>
          </a:p>
          <a:p>
            <a:pPr eaLnBrk="0" hangingPunct="0"/>
            <a:endParaRPr lang="de-DE" sz="2000" b="1" dirty="0" smtClean="0">
              <a:solidFill>
                <a:schemeClr val="bg1"/>
              </a:solidFill>
              <a:latin typeface="Arial" pitchFamily="34" charset="0"/>
            </a:endParaRPr>
          </a:p>
          <a:p>
            <a:pPr eaLnBrk="0" hangingPunct="0"/>
            <a:r>
              <a:rPr lang="de-DE" sz="2000" b="1" dirty="0" smtClean="0">
                <a:solidFill>
                  <a:schemeClr val="bg1"/>
                </a:solidFill>
                <a:latin typeface="Arial" pitchFamily="34" charset="0"/>
              </a:rPr>
              <a:t>(Nikotin,</a:t>
            </a:r>
            <a:br>
              <a:rPr lang="de-DE" sz="2000" b="1" dirty="0" smtClean="0">
                <a:solidFill>
                  <a:schemeClr val="bg1"/>
                </a:solidFill>
                <a:latin typeface="Arial" pitchFamily="34" charset="0"/>
              </a:rPr>
            </a:br>
            <a:r>
              <a:rPr lang="de-DE" sz="2000" b="1" dirty="0" smtClean="0">
                <a:solidFill>
                  <a:schemeClr val="bg1"/>
                </a:solidFill>
                <a:latin typeface="Arial" pitchFamily="34" charset="0"/>
              </a:rPr>
              <a:t>indirekt NSAR</a:t>
            </a:r>
            <a:r>
              <a:rPr lang="de-DE" sz="2000" b="1" dirty="0" smtClean="0">
                <a:latin typeface="Arial" pitchFamily="34" charset="0"/>
              </a:rPr>
              <a:t>)</a:t>
            </a:r>
            <a:endParaRPr lang="de-DE" sz="2000" b="1" dirty="0">
              <a:latin typeface="Arial" pitchFamily="34" charset="0"/>
            </a:endParaRPr>
          </a:p>
        </p:txBody>
      </p:sp>
      <p:sp>
        <p:nvSpPr>
          <p:cNvPr id="863236" name="Text Box 40"/>
          <p:cNvSpPr txBox="1">
            <a:spLocks noChangeArrowheads="1"/>
          </p:cNvSpPr>
          <p:nvPr/>
        </p:nvSpPr>
        <p:spPr bwMode="auto">
          <a:xfrm>
            <a:off x="601589" y="115888"/>
            <a:ext cx="1295547" cy="707886"/>
          </a:xfrm>
          <a:prstGeom prst="rect">
            <a:avLst/>
          </a:prstGeom>
          <a:solidFill>
            <a:srgbClr val="333399"/>
          </a:solidFill>
          <a:ln w="12700">
            <a:noFill/>
            <a:miter lim="800000"/>
            <a:headEnd/>
            <a:tailEnd/>
          </a:ln>
        </p:spPr>
        <p:txBody>
          <a:bodyPr wrap="none">
            <a:spAutoFit/>
          </a:bodyPr>
          <a:lstStyle/>
          <a:p>
            <a:pPr eaLnBrk="0" hangingPunct="0"/>
            <a:r>
              <a:rPr lang="de-DE" sz="2000" b="1" dirty="0">
                <a:solidFill>
                  <a:schemeClr val="bg1"/>
                </a:solidFill>
                <a:latin typeface="Arial" pitchFamily="34" charset="0"/>
              </a:rPr>
              <a:t>Efferente</a:t>
            </a:r>
          </a:p>
          <a:p>
            <a:pPr eaLnBrk="0" hangingPunct="0"/>
            <a:r>
              <a:rPr lang="de-DE" sz="2000" b="1" dirty="0">
                <a:solidFill>
                  <a:schemeClr val="bg1"/>
                </a:solidFill>
                <a:latin typeface="Arial" pitchFamily="34" charset="0"/>
              </a:rPr>
              <a:t>Arteriole</a:t>
            </a:r>
          </a:p>
        </p:txBody>
      </p:sp>
      <p:sp>
        <p:nvSpPr>
          <p:cNvPr id="863237" name="Text Box 41"/>
          <p:cNvSpPr txBox="1">
            <a:spLocks noChangeArrowheads="1"/>
          </p:cNvSpPr>
          <p:nvPr/>
        </p:nvSpPr>
        <p:spPr bwMode="auto">
          <a:xfrm>
            <a:off x="1416050" y="4868863"/>
            <a:ext cx="2570163" cy="701675"/>
          </a:xfrm>
          <a:prstGeom prst="rect">
            <a:avLst/>
          </a:prstGeom>
          <a:solidFill>
            <a:srgbClr val="D02729"/>
          </a:solidFill>
          <a:ln w="12700">
            <a:noFill/>
            <a:miter lim="800000"/>
            <a:headEnd/>
            <a:tailEnd/>
          </a:ln>
        </p:spPr>
        <p:txBody>
          <a:bodyPr wrap="none">
            <a:spAutoFit/>
          </a:bodyPr>
          <a:lstStyle/>
          <a:p>
            <a:pPr algn="ctr" eaLnBrk="0" hangingPunct="0"/>
            <a:r>
              <a:rPr lang="de-DE" sz="2000" b="1">
                <a:latin typeface="Arial" pitchFamily="34" charset="0"/>
              </a:rPr>
              <a:t>intraglomerulärer</a:t>
            </a:r>
          </a:p>
          <a:p>
            <a:pPr algn="ctr" eaLnBrk="0" hangingPunct="0"/>
            <a:r>
              <a:rPr lang="de-DE" sz="2000" b="1">
                <a:latin typeface="Arial" pitchFamily="34" charset="0"/>
              </a:rPr>
              <a:t>Druck </a:t>
            </a:r>
            <a:r>
              <a:rPr lang="de-DE" sz="2000" b="1">
                <a:latin typeface="Arial" pitchFamily="34" charset="0"/>
                <a:sym typeface="Century Gothic" pitchFamily="34" charset="0"/>
              </a:rPr>
              <a:t></a:t>
            </a:r>
          </a:p>
        </p:txBody>
      </p:sp>
      <p:sp>
        <p:nvSpPr>
          <p:cNvPr id="863238" name="Text Box 48"/>
          <p:cNvSpPr txBox="1">
            <a:spLocks noChangeArrowheads="1"/>
          </p:cNvSpPr>
          <p:nvPr/>
        </p:nvSpPr>
        <p:spPr bwMode="auto">
          <a:xfrm rot="1521761">
            <a:off x="127685" y="1534209"/>
            <a:ext cx="1467068" cy="646331"/>
          </a:xfrm>
          <a:prstGeom prst="rect">
            <a:avLst/>
          </a:prstGeom>
          <a:solidFill>
            <a:srgbClr val="D02729"/>
          </a:solidFill>
          <a:ln w="12700">
            <a:noFill/>
            <a:miter lim="800000"/>
            <a:headEnd/>
            <a:tailEnd/>
          </a:ln>
        </p:spPr>
        <p:txBody>
          <a:bodyPr wrap="none">
            <a:spAutoFit/>
          </a:bodyPr>
          <a:lstStyle/>
          <a:p>
            <a:pPr eaLnBrk="0" hangingPunct="0"/>
            <a:r>
              <a:rPr lang="de-DE" sz="3600" b="1" dirty="0">
                <a:latin typeface="Arial" pitchFamily="34" charset="0"/>
              </a:rPr>
              <a:t>Ang II</a:t>
            </a:r>
          </a:p>
        </p:txBody>
      </p:sp>
      <p:grpSp>
        <p:nvGrpSpPr>
          <p:cNvPr id="2" name="Group 50"/>
          <p:cNvGrpSpPr>
            <a:grpSpLocks/>
          </p:cNvGrpSpPr>
          <p:nvPr/>
        </p:nvGrpSpPr>
        <p:grpSpPr bwMode="auto">
          <a:xfrm rot="1608981">
            <a:off x="687388" y="1125538"/>
            <a:ext cx="323850" cy="360362"/>
            <a:chOff x="431" y="2704"/>
            <a:chExt cx="181" cy="227"/>
          </a:xfrm>
        </p:grpSpPr>
        <p:sp>
          <p:nvSpPr>
            <p:cNvPr id="863240" name="Line 51"/>
            <p:cNvSpPr>
              <a:spLocks noChangeShapeType="1"/>
            </p:cNvSpPr>
            <p:nvPr/>
          </p:nvSpPr>
          <p:spPr bwMode="auto">
            <a:xfrm>
              <a:off x="521" y="2704"/>
              <a:ext cx="0" cy="136"/>
            </a:xfrm>
            <a:prstGeom prst="line">
              <a:avLst/>
            </a:prstGeom>
            <a:noFill/>
            <a:ln w="38100">
              <a:solidFill>
                <a:srgbClr val="FF3300"/>
              </a:solidFill>
              <a:round/>
              <a:headEnd/>
              <a:tailEnd/>
            </a:ln>
          </p:spPr>
          <p:txBody>
            <a:bodyPr/>
            <a:lstStyle/>
            <a:p>
              <a:endParaRPr lang="de-DE"/>
            </a:p>
          </p:txBody>
        </p:sp>
        <p:sp>
          <p:nvSpPr>
            <p:cNvPr id="863241" name="Line 52"/>
            <p:cNvSpPr>
              <a:spLocks noChangeShapeType="1"/>
            </p:cNvSpPr>
            <p:nvPr/>
          </p:nvSpPr>
          <p:spPr bwMode="auto">
            <a:xfrm flipH="1">
              <a:off x="431" y="2841"/>
              <a:ext cx="90" cy="90"/>
            </a:xfrm>
            <a:prstGeom prst="line">
              <a:avLst/>
            </a:prstGeom>
            <a:noFill/>
            <a:ln w="38100">
              <a:solidFill>
                <a:srgbClr val="FF3300"/>
              </a:solidFill>
              <a:round/>
              <a:headEnd/>
              <a:tailEnd/>
            </a:ln>
          </p:spPr>
          <p:txBody>
            <a:bodyPr/>
            <a:lstStyle/>
            <a:p>
              <a:endParaRPr lang="de-DE"/>
            </a:p>
          </p:txBody>
        </p:sp>
        <p:sp>
          <p:nvSpPr>
            <p:cNvPr id="863242" name="Line 53"/>
            <p:cNvSpPr>
              <a:spLocks noChangeShapeType="1"/>
            </p:cNvSpPr>
            <p:nvPr/>
          </p:nvSpPr>
          <p:spPr bwMode="auto">
            <a:xfrm>
              <a:off x="521" y="2840"/>
              <a:ext cx="91" cy="91"/>
            </a:xfrm>
            <a:prstGeom prst="line">
              <a:avLst/>
            </a:prstGeom>
            <a:noFill/>
            <a:ln w="38100">
              <a:solidFill>
                <a:srgbClr val="FF3300"/>
              </a:solidFill>
              <a:round/>
              <a:headEnd/>
              <a:tailEnd/>
            </a:ln>
          </p:spPr>
          <p:txBody>
            <a:bodyPr/>
            <a:lstStyle/>
            <a:p>
              <a:endParaRPr lang="de-DE"/>
            </a:p>
          </p:txBody>
        </p:sp>
      </p:grpSp>
      <p:grpSp>
        <p:nvGrpSpPr>
          <p:cNvPr id="3" name="Group 54"/>
          <p:cNvGrpSpPr>
            <a:grpSpLocks/>
          </p:cNvGrpSpPr>
          <p:nvPr/>
        </p:nvGrpSpPr>
        <p:grpSpPr bwMode="auto">
          <a:xfrm rot="1608981">
            <a:off x="1093788" y="1196975"/>
            <a:ext cx="322262" cy="360363"/>
            <a:chOff x="431" y="2704"/>
            <a:chExt cx="181" cy="227"/>
          </a:xfrm>
        </p:grpSpPr>
        <p:sp>
          <p:nvSpPr>
            <p:cNvPr id="863244" name="Line 55"/>
            <p:cNvSpPr>
              <a:spLocks noChangeShapeType="1"/>
            </p:cNvSpPr>
            <p:nvPr/>
          </p:nvSpPr>
          <p:spPr bwMode="auto">
            <a:xfrm>
              <a:off x="521" y="2704"/>
              <a:ext cx="0" cy="136"/>
            </a:xfrm>
            <a:prstGeom prst="line">
              <a:avLst/>
            </a:prstGeom>
            <a:noFill/>
            <a:ln w="38100">
              <a:solidFill>
                <a:srgbClr val="FF3300"/>
              </a:solidFill>
              <a:round/>
              <a:headEnd/>
              <a:tailEnd/>
            </a:ln>
          </p:spPr>
          <p:txBody>
            <a:bodyPr/>
            <a:lstStyle/>
            <a:p>
              <a:endParaRPr lang="de-DE"/>
            </a:p>
          </p:txBody>
        </p:sp>
        <p:sp>
          <p:nvSpPr>
            <p:cNvPr id="863245" name="Line 56"/>
            <p:cNvSpPr>
              <a:spLocks noChangeShapeType="1"/>
            </p:cNvSpPr>
            <p:nvPr/>
          </p:nvSpPr>
          <p:spPr bwMode="auto">
            <a:xfrm flipH="1">
              <a:off x="431" y="2841"/>
              <a:ext cx="90" cy="90"/>
            </a:xfrm>
            <a:prstGeom prst="line">
              <a:avLst/>
            </a:prstGeom>
            <a:noFill/>
            <a:ln w="38100">
              <a:solidFill>
                <a:srgbClr val="FF3300"/>
              </a:solidFill>
              <a:round/>
              <a:headEnd/>
              <a:tailEnd/>
            </a:ln>
          </p:spPr>
          <p:txBody>
            <a:bodyPr/>
            <a:lstStyle/>
            <a:p>
              <a:endParaRPr lang="de-DE"/>
            </a:p>
          </p:txBody>
        </p:sp>
        <p:sp>
          <p:nvSpPr>
            <p:cNvPr id="863246" name="Line 57"/>
            <p:cNvSpPr>
              <a:spLocks noChangeShapeType="1"/>
            </p:cNvSpPr>
            <p:nvPr/>
          </p:nvSpPr>
          <p:spPr bwMode="auto">
            <a:xfrm>
              <a:off x="521" y="2840"/>
              <a:ext cx="91" cy="91"/>
            </a:xfrm>
            <a:prstGeom prst="line">
              <a:avLst/>
            </a:prstGeom>
            <a:noFill/>
            <a:ln w="38100">
              <a:solidFill>
                <a:srgbClr val="FF3300"/>
              </a:solidFill>
              <a:round/>
              <a:headEnd/>
              <a:tailEnd/>
            </a:ln>
          </p:spPr>
          <p:txBody>
            <a:bodyPr/>
            <a:lstStyle/>
            <a:p>
              <a:endParaRPr lang="de-DE"/>
            </a:p>
          </p:txBody>
        </p:sp>
      </p:grpSp>
      <p:grpSp>
        <p:nvGrpSpPr>
          <p:cNvPr id="4" name="Group 58"/>
          <p:cNvGrpSpPr>
            <a:grpSpLocks/>
          </p:cNvGrpSpPr>
          <p:nvPr/>
        </p:nvGrpSpPr>
        <p:grpSpPr bwMode="auto">
          <a:xfrm rot="1608981">
            <a:off x="1336675" y="1412875"/>
            <a:ext cx="322263" cy="360363"/>
            <a:chOff x="431" y="2704"/>
            <a:chExt cx="181" cy="227"/>
          </a:xfrm>
        </p:grpSpPr>
        <p:sp>
          <p:nvSpPr>
            <p:cNvPr id="863248" name="Line 59"/>
            <p:cNvSpPr>
              <a:spLocks noChangeShapeType="1"/>
            </p:cNvSpPr>
            <p:nvPr/>
          </p:nvSpPr>
          <p:spPr bwMode="auto">
            <a:xfrm>
              <a:off x="521" y="2704"/>
              <a:ext cx="0" cy="136"/>
            </a:xfrm>
            <a:prstGeom prst="line">
              <a:avLst/>
            </a:prstGeom>
            <a:noFill/>
            <a:ln w="38100">
              <a:solidFill>
                <a:srgbClr val="FF3300"/>
              </a:solidFill>
              <a:round/>
              <a:headEnd/>
              <a:tailEnd/>
            </a:ln>
          </p:spPr>
          <p:txBody>
            <a:bodyPr/>
            <a:lstStyle/>
            <a:p>
              <a:endParaRPr lang="de-DE"/>
            </a:p>
          </p:txBody>
        </p:sp>
        <p:sp>
          <p:nvSpPr>
            <p:cNvPr id="863249" name="Line 60"/>
            <p:cNvSpPr>
              <a:spLocks noChangeShapeType="1"/>
            </p:cNvSpPr>
            <p:nvPr/>
          </p:nvSpPr>
          <p:spPr bwMode="auto">
            <a:xfrm flipH="1">
              <a:off x="431" y="2841"/>
              <a:ext cx="90" cy="90"/>
            </a:xfrm>
            <a:prstGeom prst="line">
              <a:avLst/>
            </a:prstGeom>
            <a:noFill/>
            <a:ln w="38100">
              <a:solidFill>
                <a:srgbClr val="FF3300"/>
              </a:solidFill>
              <a:round/>
              <a:headEnd/>
              <a:tailEnd/>
            </a:ln>
          </p:spPr>
          <p:txBody>
            <a:bodyPr/>
            <a:lstStyle/>
            <a:p>
              <a:endParaRPr lang="de-DE"/>
            </a:p>
          </p:txBody>
        </p:sp>
        <p:sp>
          <p:nvSpPr>
            <p:cNvPr id="863250" name="Line 61"/>
            <p:cNvSpPr>
              <a:spLocks noChangeShapeType="1"/>
            </p:cNvSpPr>
            <p:nvPr/>
          </p:nvSpPr>
          <p:spPr bwMode="auto">
            <a:xfrm>
              <a:off x="521" y="2840"/>
              <a:ext cx="91" cy="91"/>
            </a:xfrm>
            <a:prstGeom prst="line">
              <a:avLst/>
            </a:prstGeom>
            <a:noFill/>
            <a:ln w="38100">
              <a:solidFill>
                <a:srgbClr val="FF3300"/>
              </a:solidFill>
              <a:round/>
              <a:headEnd/>
              <a:tailEnd/>
            </a:ln>
          </p:spPr>
          <p:txBody>
            <a:bodyPr/>
            <a:lstStyle/>
            <a:p>
              <a:endParaRPr lang="de-DE"/>
            </a:p>
          </p:txBody>
        </p:sp>
      </p:grpSp>
      <p:sp>
        <p:nvSpPr>
          <p:cNvPr id="863251" name="AutoShape 63"/>
          <p:cNvSpPr>
            <a:spLocks noChangeArrowheads="1"/>
          </p:cNvSpPr>
          <p:nvPr/>
        </p:nvSpPr>
        <p:spPr bwMode="auto">
          <a:xfrm rot="-3420032">
            <a:off x="1300957" y="1754981"/>
            <a:ext cx="855662" cy="460375"/>
          </a:xfrm>
          <a:prstGeom prst="rightArrow">
            <a:avLst>
              <a:gd name="adj1" fmla="val 50000"/>
              <a:gd name="adj2" fmla="val 46465"/>
            </a:avLst>
          </a:prstGeom>
          <a:solidFill>
            <a:srgbClr val="D02729"/>
          </a:solidFill>
          <a:ln w="9525">
            <a:solidFill>
              <a:schemeClr val="tx1"/>
            </a:solidFill>
            <a:miter lim="800000"/>
            <a:headEnd/>
            <a:tailEnd/>
          </a:ln>
        </p:spPr>
        <p:txBody>
          <a:bodyPr vert="eaVert" wrap="none" anchor="ctr"/>
          <a:lstStyle/>
          <a:p>
            <a:pPr eaLnBrk="0" hangingPunct="0"/>
            <a:endParaRPr lang="de-DE" sz="900">
              <a:solidFill>
                <a:schemeClr val="tx1"/>
              </a:solidFill>
              <a:latin typeface="Times" charset="0"/>
              <a:ea typeface="ＭＳ Ｐゴシック" charset="-128"/>
            </a:endParaRPr>
          </a:p>
        </p:txBody>
      </p:sp>
      <p:sp>
        <p:nvSpPr>
          <p:cNvPr id="863252" name="AutoShape 64"/>
          <p:cNvSpPr>
            <a:spLocks noChangeArrowheads="1"/>
          </p:cNvSpPr>
          <p:nvPr/>
        </p:nvSpPr>
        <p:spPr bwMode="auto">
          <a:xfrm rot="7217953">
            <a:off x="1845469" y="912019"/>
            <a:ext cx="863600" cy="423862"/>
          </a:xfrm>
          <a:prstGeom prst="rightArrow">
            <a:avLst>
              <a:gd name="adj1" fmla="val 50000"/>
              <a:gd name="adj2" fmla="val 50936"/>
            </a:avLst>
          </a:prstGeom>
          <a:solidFill>
            <a:srgbClr val="D02729"/>
          </a:solidFill>
          <a:ln w="9525">
            <a:solidFill>
              <a:schemeClr val="tx1"/>
            </a:solidFill>
            <a:miter lim="800000"/>
            <a:headEnd/>
            <a:tailEnd/>
          </a:ln>
        </p:spPr>
        <p:txBody>
          <a:bodyPr rot="10800000" vert="eaVert" wrap="none" anchor="ctr"/>
          <a:lstStyle/>
          <a:p>
            <a:pPr eaLnBrk="0" hangingPunct="0"/>
            <a:endParaRPr lang="de-DE" sz="900">
              <a:solidFill>
                <a:schemeClr val="tx1"/>
              </a:solidFill>
              <a:latin typeface="Times" charset="0"/>
              <a:ea typeface="ＭＳ Ｐゴシック" charset="-128"/>
            </a:endParaRPr>
          </a:p>
        </p:txBody>
      </p:sp>
      <p:sp>
        <p:nvSpPr>
          <p:cNvPr id="863253" name="Bogen 30"/>
          <p:cNvSpPr>
            <a:spLocks/>
          </p:cNvSpPr>
          <p:nvPr/>
        </p:nvSpPr>
        <p:spPr bwMode="auto">
          <a:xfrm rot="10800000" flipH="1" flipV="1">
            <a:off x="4495800" y="4437063"/>
            <a:ext cx="1171575" cy="865187"/>
          </a:xfrm>
          <a:custGeom>
            <a:avLst/>
            <a:gdLst>
              <a:gd name="T0" fmla="*/ 0 w 17343"/>
              <a:gd name="T1" fmla="*/ 0 h 21600"/>
              <a:gd name="T2" fmla="*/ 2147483647 w 17343"/>
              <a:gd name="T3" fmla="*/ 2147483647 h 21600"/>
              <a:gd name="T4" fmla="*/ 0 w 17343"/>
              <a:gd name="T5" fmla="*/ 2147483647 h 21600"/>
              <a:gd name="T6" fmla="*/ 0 60000 65536"/>
              <a:gd name="T7" fmla="*/ 0 60000 65536"/>
              <a:gd name="T8" fmla="*/ 0 60000 65536"/>
              <a:gd name="T9" fmla="*/ 0 w 17343"/>
              <a:gd name="T10" fmla="*/ 0 h 21600"/>
              <a:gd name="T11" fmla="*/ 17343 w 17343"/>
              <a:gd name="T12" fmla="*/ 21600 h 21600"/>
            </a:gdLst>
            <a:ahLst/>
            <a:cxnLst>
              <a:cxn ang="T6">
                <a:pos x="T0" y="T1"/>
              </a:cxn>
              <a:cxn ang="T7">
                <a:pos x="T2" y="T3"/>
              </a:cxn>
              <a:cxn ang="T8">
                <a:pos x="T4" y="T5"/>
              </a:cxn>
            </a:cxnLst>
            <a:rect l="T9" t="T10" r="T11" b="T12"/>
            <a:pathLst>
              <a:path w="17343" h="21600" fill="none" extrusionOk="0">
                <a:moveTo>
                  <a:pt x="0" y="-1"/>
                </a:moveTo>
                <a:cubicBezTo>
                  <a:pt x="6836" y="-1"/>
                  <a:pt x="13268" y="3235"/>
                  <a:pt x="17343" y="8724"/>
                </a:cubicBezTo>
              </a:path>
              <a:path w="17343" h="21600" stroke="0" extrusionOk="0">
                <a:moveTo>
                  <a:pt x="0" y="-1"/>
                </a:moveTo>
                <a:cubicBezTo>
                  <a:pt x="6836" y="-1"/>
                  <a:pt x="13268" y="3235"/>
                  <a:pt x="17343" y="8724"/>
                </a:cubicBezTo>
                <a:lnTo>
                  <a:pt x="0" y="21600"/>
                </a:lnTo>
                <a:close/>
              </a:path>
            </a:pathLst>
          </a:custGeom>
          <a:noFill/>
          <a:ln w="38100">
            <a:solidFill>
              <a:srgbClr val="EAB739"/>
            </a:solidFill>
            <a:round/>
            <a:headEnd/>
            <a:tailEnd type="triangle" w="med" len="med"/>
          </a:ln>
          <a:effectLst>
            <a:prstShdw prst="shdw17" dist="17961" dir="2700000">
              <a:srgbClr val="8C6E22">
                <a:alpha val="74997"/>
              </a:srgbClr>
            </a:prstShdw>
          </a:effectLst>
        </p:spPr>
        <p:txBody>
          <a:bodyPr wrap="none" anchor="ctr"/>
          <a:lstStyle/>
          <a:p>
            <a:pPr eaLnBrk="0" hangingPunct="0"/>
            <a:endParaRPr lang="de-DE" sz="900">
              <a:solidFill>
                <a:schemeClr val="tx1"/>
              </a:solidFill>
              <a:latin typeface="Times" charset="0"/>
              <a:ea typeface="ＭＳ Ｐゴシック" charset="-128"/>
            </a:endParaRPr>
          </a:p>
        </p:txBody>
      </p:sp>
      <p:sp>
        <p:nvSpPr>
          <p:cNvPr id="863254" name="Bogen 31"/>
          <p:cNvSpPr>
            <a:spLocks/>
          </p:cNvSpPr>
          <p:nvPr/>
        </p:nvSpPr>
        <p:spPr bwMode="auto">
          <a:xfrm rot="10800000" flipH="1" flipV="1">
            <a:off x="4575175" y="5013325"/>
            <a:ext cx="895350" cy="865188"/>
          </a:xfrm>
          <a:custGeom>
            <a:avLst/>
            <a:gdLst>
              <a:gd name="T0" fmla="*/ 0 w 13247"/>
              <a:gd name="T1" fmla="*/ 0 h 21600"/>
              <a:gd name="T2" fmla="*/ 2147483647 w 13247"/>
              <a:gd name="T3" fmla="*/ 2147483647 h 21600"/>
              <a:gd name="T4" fmla="*/ 0 w 13247"/>
              <a:gd name="T5" fmla="*/ 2147483647 h 21600"/>
              <a:gd name="T6" fmla="*/ 0 60000 65536"/>
              <a:gd name="T7" fmla="*/ 0 60000 65536"/>
              <a:gd name="T8" fmla="*/ 0 60000 65536"/>
              <a:gd name="T9" fmla="*/ 0 w 13247"/>
              <a:gd name="T10" fmla="*/ 0 h 21600"/>
              <a:gd name="T11" fmla="*/ 13247 w 13247"/>
              <a:gd name="T12" fmla="*/ 21600 h 21600"/>
            </a:gdLst>
            <a:ahLst/>
            <a:cxnLst>
              <a:cxn ang="T6">
                <a:pos x="T0" y="T1"/>
              </a:cxn>
              <a:cxn ang="T7">
                <a:pos x="T2" y="T3"/>
              </a:cxn>
              <a:cxn ang="T8">
                <a:pos x="T4" y="T5"/>
              </a:cxn>
            </a:cxnLst>
            <a:rect l="T9" t="T10" r="T11" b="T12"/>
            <a:pathLst>
              <a:path w="13247" h="21600" fill="none" extrusionOk="0">
                <a:moveTo>
                  <a:pt x="0" y="-1"/>
                </a:moveTo>
                <a:cubicBezTo>
                  <a:pt x="4797" y="-1"/>
                  <a:pt x="9457" y="1596"/>
                  <a:pt x="13246" y="4539"/>
                </a:cubicBezTo>
              </a:path>
              <a:path w="13247" h="21600" stroke="0" extrusionOk="0">
                <a:moveTo>
                  <a:pt x="0" y="-1"/>
                </a:moveTo>
                <a:cubicBezTo>
                  <a:pt x="4797" y="-1"/>
                  <a:pt x="9457" y="1596"/>
                  <a:pt x="13246" y="4539"/>
                </a:cubicBezTo>
                <a:lnTo>
                  <a:pt x="0" y="21600"/>
                </a:lnTo>
                <a:close/>
              </a:path>
            </a:pathLst>
          </a:custGeom>
          <a:noFill/>
          <a:ln w="38100">
            <a:solidFill>
              <a:srgbClr val="EAB739"/>
            </a:solidFill>
            <a:round/>
            <a:headEnd/>
            <a:tailEnd type="triangle" w="med" len="med"/>
          </a:ln>
          <a:effectLst>
            <a:prstShdw prst="shdw17" dist="17961" dir="2700000">
              <a:srgbClr val="8C6E22">
                <a:alpha val="74997"/>
              </a:srgbClr>
            </a:prstShdw>
          </a:effectLst>
        </p:spPr>
        <p:txBody>
          <a:bodyPr wrap="none" anchor="ctr"/>
          <a:lstStyle/>
          <a:p>
            <a:pPr eaLnBrk="0" hangingPunct="0"/>
            <a:endParaRPr lang="de-DE" sz="900">
              <a:solidFill>
                <a:schemeClr val="tx1"/>
              </a:solidFill>
              <a:latin typeface="Times" charset="0"/>
              <a:ea typeface="ＭＳ Ｐゴシック" charset="-128"/>
            </a:endParaRPr>
          </a:p>
        </p:txBody>
      </p:sp>
      <p:sp>
        <p:nvSpPr>
          <p:cNvPr id="863255" name="Bogen 32"/>
          <p:cNvSpPr>
            <a:spLocks/>
          </p:cNvSpPr>
          <p:nvPr/>
        </p:nvSpPr>
        <p:spPr bwMode="auto">
          <a:xfrm rot="10800000" flipH="1">
            <a:off x="4572000" y="4868863"/>
            <a:ext cx="895350" cy="865187"/>
          </a:xfrm>
          <a:custGeom>
            <a:avLst/>
            <a:gdLst>
              <a:gd name="T0" fmla="*/ 0 w 13247"/>
              <a:gd name="T1" fmla="*/ 0 h 21600"/>
              <a:gd name="T2" fmla="*/ 2147483647 w 13247"/>
              <a:gd name="T3" fmla="*/ 2147483647 h 21600"/>
              <a:gd name="T4" fmla="*/ 0 w 13247"/>
              <a:gd name="T5" fmla="*/ 2147483647 h 21600"/>
              <a:gd name="T6" fmla="*/ 0 60000 65536"/>
              <a:gd name="T7" fmla="*/ 0 60000 65536"/>
              <a:gd name="T8" fmla="*/ 0 60000 65536"/>
              <a:gd name="T9" fmla="*/ 0 w 13247"/>
              <a:gd name="T10" fmla="*/ 0 h 21600"/>
              <a:gd name="T11" fmla="*/ 13247 w 13247"/>
              <a:gd name="T12" fmla="*/ 21600 h 21600"/>
            </a:gdLst>
            <a:ahLst/>
            <a:cxnLst>
              <a:cxn ang="T6">
                <a:pos x="T0" y="T1"/>
              </a:cxn>
              <a:cxn ang="T7">
                <a:pos x="T2" y="T3"/>
              </a:cxn>
              <a:cxn ang="T8">
                <a:pos x="T4" y="T5"/>
              </a:cxn>
            </a:cxnLst>
            <a:rect l="T9" t="T10" r="T11" b="T12"/>
            <a:pathLst>
              <a:path w="13247" h="21600" fill="none" extrusionOk="0">
                <a:moveTo>
                  <a:pt x="0" y="-1"/>
                </a:moveTo>
                <a:cubicBezTo>
                  <a:pt x="4797" y="-1"/>
                  <a:pt x="9457" y="1596"/>
                  <a:pt x="13246" y="4539"/>
                </a:cubicBezTo>
              </a:path>
              <a:path w="13247" h="21600" stroke="0" extrusionOk="0">
                <a:moveTo>
                  <a:pt x="0" y="-1"/>
                </a:moveTo>
                <a:cubicBezTo>
                  <a:pt x="4797" y="-1"/>
                  <a:pt x="9457" y="1596"/>
                  <a:pt x="13246" y="4539"/>
                </a:cubicBezTo>
                <a:lnTo>
                  <a:pt x="0" y="21600"/>
                </a:lnTo>
                <a:close/>
              </a:path>
            </a:pathLst>
          </a:custGeom>
          <a:noFill/>
          <a:ln w="38100">
            <a:solidFill>
              <a:srgbClr val="EAB739"/>
            </a:solidFill>
            <a:round/>
            <a:headEnd/>
            <a:tailEnd type="triangle" w="med" len="med"/>
          </a:ln>
          <a:effectLst>
            <a:prstShdw prst="shdw17" dist="17961" dir="2700000">
              <a:srgbClr val="8C6E22">
                <a:alpha val="74997"/>
              </a:srgbClr>
            </a:prstShdw>
          </a:effectLst>
        </p:spPr>
        <p:txBody>
          <a:bodyPr wrap="none" anchor="ctr"/>
          <a:lstStyle/>
          <a:p>
            <a:pPr eaLnBrk="0" hangingPunct="0"/>
            <a:endParaRPr lang="de-DE" sz="900">
              <a:solidFill>
                <a:schemeClr val="tx1"/>
              </a:solidFill>
              <a:latin typeface="Times" charset="0"/>
              <a:ea typeface="ＭＳ Ｐゴシック" charset="-128"/>
            </a:endParaRPr>
          </a:p>
        </p:txBody>
      </p:sp>
      <p:sp>
        <p:nvSpPr>
          <p:cNvPr id="863256" name="Bogen 33"/>
          <p:cNvSpPr>
            <a:spLocks/>
          </p:cNvSpPr>
          <p:nvPr/>
        </p:nvSpPr>
        <p:spPr bwMode="auto">
          <a:xfrm rot="10800000" flipH="1">
            <a:off x="4414838" y="5445125"/>
            <a:ext cx="1171575" cy="865188"/>
          </a:xfrm>
          <a:custGeom>
            <a:avLst/>
            <a:gdLst>
              <a:gd name="T0" fmla="*/ 0 w 17343"/>
              <a:gd name="T1" fmla="*/ 0 h 21600"/>
              <a:gd name="T2" fmla="*/ 2147483647 w 17343"/>
              <a:gd name="T3" fmla="*/ 2147483647 h 21600"/>
              <a:gd name="T4" fmla="*/ 0 w 17343"/>
              <a:gd name="T5" fmla="*/ 2147483647 h 21600"/>
              <a:gd name="T6" fmla="*/ 0 60000 65536"/>
              <a:gd name="T7" fmla="*/ 0 60000 65536"/>
              <a:gd name="T8" fmla="*/ 0 60000 65536"/>
              <a:gd name="T9" fmla="*/ 0 w 17343"/>
              <a:gd name="T10" fmla="*/ 0 h 21600"/>
              <a:gd name="T11" fmla="*/ 17343 w 17343"/>
              <a:gd name="T12" fmla="*/ 21600 h 21600"/>
            </a:gdLst>
            <a:ahLst/>
            <a:cxnLst>
              <a:cxn ang="T6">
                <a:pos x="T0" y="T1"/>
              </a:cxn>
              <a:cxn ang="T7">
                <a:pos x="T2" y="T3"/>
              </a:cxn>
              <a:cxn ang="T8">
                <a:pos x="T4" y="T5"/>
              </a:cxn>
            </a:cxnLst>
            <a:rect l="T9" t="T10" r="T11" b="T12"/>
            <a:pathLst>
              <a:path w="17343" h="21600" fill="none" extrusionOk="0">
                <a:moveTo>
                  <a:pt x="0" y="-1"/>
                </a:moveTo>
                <a:cubicBezTo>
                  <a:pt x="6836" y="-1"/>
                  <a:pt x="13268" y="3235"/>
                  <a:pt x="17343" y="8724"/>
                </a:cubicBezTo>
              </a:path>
              <a:path w="17343" h="21600" stroke="0" extrusionOk="0">
                <a:moveTo>
                  <a:pt x="0" y="-1"/>
                </a:moveTo>
                <a:cubicBezTo>
                  <a:pt x="6836" y="-1"/>
                  <a:pt x="13268" y="3235"/>
                  <a:pt x="17343" y="8724"/>
                </a:cubicBezTo>
                <a:lnTo>
                  <a:pt x="0" y="21600"/>
                </a:lnTo>
                <a:close/>
              </a:path>
            </a:pathLst>
          </a:custGeom>
          <a:noFill/>
          <a:ln w="38100">
            <a:solidFill>
              <a:srgbClr val="EAB739"/>
            </a:solidFill>
            <a:round/>
            <a:headEnd/>
            <a:tailEnd type="triangle" w="med" len="med"/>
          </a:ln>
          <a:effectLst>
            <a:prstShdw prst="shdw17" dist="17961" dir="2700000">
              <a:srgbClr val="8C6E22">
                <a:alpha val="74997"/>
              </a:srgbClr>
            </a:prstShdw>
          </a:effectLst>
        </p:spPr>
        <p:txBody>
          <a:bodyPr wrap="none" anchor="ctr"/>
          <a:lstStyle/>
          <a:p>
            <a:pPr eaLnBrk="0" hangingPunct="0"/>
            <a:endParaRPr lang="de-DE" sz="900">
              <a:solidFill>
                <a:schemeClr val="tx1"/>
              </a:solidFill>
              <a:latin typeface="Times" charset="0"/>
              <a:ea typeface="ＭＳ Ｐゴシック" charset="-128"/>
            </a:endParaRPr>
          </a:p>
        </p:txBody>
      </p:sp>
      <p:sp>
        <p:nvSpPr>
          <p:cNvPr id="863257" name="Rectangle 37"/>
          <p:cNvSpPr>
            <a:spLocks noChangeArrowheads="1"/>
          </p:cNvSpPr>
          <p:nvPr/>
        </p:nvSpPr>
        <p:spPr bwMode="auto">
          <a:xfrm>
            <a:off x="7169150" y="908050"/>
            <a:ext cx="3117850" cy="5949950"/>
          </a:xfrm>
          <a:prstGeom prst="rect">
            <a:avLst/>
          </a:prstGeom>
          <a:solidFill>
            <a:srgbClr val="000066"/>
          </a:solidFill>
          <a:ln w="9525">
            <a:noFill/>
            <a:miter lim="800000"/>
            <a:headEnd/>
            <a:tailEnd/>
          </a:ln>
        </p:spPr>
        <p:txBody>
          <a:bodyPr wrap="none" anchor="ctr"/>
          <a:lstStyle/>
          <a:p>
            <a:pPr eaLnBrk="0" hangingPunct="0"/>
            <a:endParaRPr lang="de-DE" sz="900">
              <a:solidFill>
                <a:schemeClr val="tx1"/>
              </a:solidFill>
              <a:latin typeface="Times" charset="0"/>
              <a:ea typeface="ＭＳ Ｐゴシック" charset="-128"/>
            </a:endParaRPr>
          </a:p>
        </p:txBody>
      </p:sp>
      <p:sp>
        <p:nvSpPr>
          <p:cNvPr id="863259" name="Rectangle 39"/>
          <p:cNvSpPr>
            <a:spLocks noChangeArrowheads="1"/>
          </p:cNvSpPr>
          <p:nvPr/>
        </p:nvSpPr>
        <p:spPr bwMode="auto">
          <a:xfrm>
            <a:off x="5548313" y="4941888"/>
            <a:ext cx="2592387" cy="719137"/>
          </a:xfrm>
          <a:prstGeom prst="rect">
            <a:avLst/>
          </a:prstGeom>
          <a:solidFill>
            <a:srgbClr val="EAA410"/>
          </a:solidFill>
          <a:ln w="9525">
            <a:noFill/>
            <a:miter lim="800000"/>
            <a:headEnd/>
            <a:tailEnd/>
          </a:ln>
          <a:effectLst>
            <a:prstShdw prst="shdw17" dist="17961" dir="2700000">
              <a:srgbClr val="8C620A">
                <a:alpha val="74997"/>
              </a:srgbClr>
            </a:prstShdw>
          </a:effectLst>
        </p:spPr>
        <p:txBody>
          <a:bodyPr wrap="none" anchor="ctr"/>
          <a:lstStyle/>
          <a:p>
            <a:pPr eaLnBrk="0" hangingPunct="0"/>
            <a:endParaRPr lang="de-DE" sz="900">
              <a:solidFill>
                <a:schemeClr val="tx1"/>
              </a:solidFill>
              <a:latin typeface="Times" charset="0"/>
              <a:ea typeface="ＭＳ Ｐゴシック" charset="-128"/>
            </a:endParaRPr>
          </a:p>
        </p:txBody>
      </p:sp>
      <p:sp>
        <p:nvSpPr>
          <p:cNvPr id="863260" name="Text Box 34"/>
          <p:cNvSpPr txBox="1">
            <a:spLocks noChangeArrowheads="1"/>
          </p:cNvSpPr>
          <p:nvPr/>
        </p:nvSpPr>
        <p:spPr bwMode="auto">
          <a:xfrm>
            <a:off x="5548313" y="5010150"/>
            <a:ext cx="2541587" cy="519113"/>
          </a:xfrm>
          <a:prstGeom prst="rect">
            <a:avLst/>
          </a:prstGeom>
          <a:noFill/>
          <a:ln w="9525">
            <a:noFill/>
            <a:miter lim="800000"/>
            <a:headEnd/>
            <a:tailEnd/>
          </a:ln>
          <a:effectLst>
            <a:prstShdw prst="shdw17" dist="17961" dir="8100000">
              <a:schemeClr val="tx1">
                <a:alpha val="74997"/>
              </a:schemeClr>
            </a:prstShdw>
          </a:effectLst>
        </p:spPr>
        <p:txBody>
          <a:bodyPr wrap="none">
            <a:spAutoFit/>
          </a:bodyPr>
          <a:lstStyle/>
          <a:p>
            <a:pPr eaLnBrk="0" hangingPunct="0"/>
            <a:r>
              <a:rPr lang="de-DE" sz="2800" b="1">
                <a:latin typeface="Arial" pitchFamily="34" charset="0"/>
                <a:ea typeface="ＭＳ Ｐゴシック" charset="-128"/>
              </a:rPr>
              <a:t>Albuminurie</a:t>
            </a:r>
          </a:p>
        </p:txBody>
      </p:sp>
      <p:sp>
        <p:nvSpPr>
          <p:cNvPr id="29" name="AutoShape 63"/>
          <p:cNvSpPr>
            <a:spLocks noChangeArrowheads="1"/>
          </p:cNvSpPr>
          <p:nvPr/>
        </p:nvSpPr>
        <p:spPr bwMode="auto">
          <a:xfrm rot="12974179">
            <a:off x="4450542" y="3637377"/>
            <a:ext cx="855662" cy="460375"/>
          </a:xfrm>
          <a:prstGeom prst="rightArrow">
            <a:avLst>
              <a:gd name="adj1" fmla="val 50000"/>
              <a:gd name="adj2" fmla="val 46465"/>
            </a:avLst>
          </a:prstGeom>
          <a:solidFill>
            <a:srgbClr val="D02729"/>
          </a:solidFill>
          <a:ln w="9525">
            <a:solidFill>
              <a:schemeClr val="tx1"/>
            </a:solidFill>
            <a:miter lim="800000"/>
            <a:headEnd/>
            <a:tailEnd/>
          </a:ln>
        </p:spPr>
        <p:txBody>
          <a:bodyPr vert="eaVert" wrap="none" anchor="ctr"/>
          <a:lstStyle/>
          <a:p>
            <a:pPr eaLnBrk="0" hangingPunct="0"/>
            <a:endParaRPr lang="de-DE" sz="900">
              <a:solidFill>
                <a:schemeClr val="tx1"/>
              </a:solidFill>
              <a:latin typeface="Times" charset="0"/>
              <a:ea typeface="ＭＳ Ｐゴシック" charset="-128"/>
            </a:endParaRPr>
          </a:p>
        </p:txBody>
      </p:sp>
      <p:sp>
        <p:nvSpPr>
          <p:cNvPr id="30" name="AutoShape 64"/>
          <p:cNvSpPr>
            <a:spLocks noChangeArrowheads="1"/>
          </p:cNvSpPr>
          <p:nvPr/>
        </p:nvSpPr>
        <p:spPr bwMode="auto">
          <a:xfrm rot="2012164">
            <a:off x="3676538" y="3089895"/>
            <a:ext cx="863600" cy="423862"/>
          </a:xfrm>
          <a:prstGeom prst="rightArrow">
            <a:avLst>
              <a:gd name="adj1" fmla="val 50000"/>
              <a:gd name="adj2" fmla="val 50936"/>
            </a:avLst>
          </a:prstGeom>
          <a:solidFill>
            <a:srgbClr val="D02729"/>
          </a:solidFill>
          <a:ln w="9525">
            <a:solidFill>
              <a:schemeClr val="tx1"/>
            </a:solidFill>
            <a:miter lim="800000"/>
            <a:headEnd/>
            <a:tailEnd/>
          </a:ln>
        </p:spPr>
        <p:txBody>
          <a:bodyPr rot="10800000" vert="eaVert" wrap="none" anchor="ctr"/>
          <a:lstStyle/>
          <a:p>
            <a:pPr eaLnBrk="0" hangingPunct="0"/>
            <a:endParaRPr lang="de-DE" sz="900">
              <a:solidFill>
                <a:schemeClr val="tx1"/>
              </a:solidFill>
              <a:latin typeface="Times" charset="0"/>
              <a:ea typeface="ＭＳ Ｐゴシック" charset="-128"/>
            </a:endParaRPr>
          </a:p>
        </p:txBody>
      </p:sp>
      <p:sp>
        <p:nvSpPr>
          <p:cNvPr id="31" name="Titel 30"/>
          <p:cNvSpPr>
            <a:spLocks noGrp="1"/>
          </p:cNvSpPr>
          <p:nvPr>
            <p:ph type="title" idx="4294967295"/>
          </p:nvPr>
        </p:nvSpPr>
        <p:spPr>
          <a:xfrm>
            <a:off x="7169150" y="1826553"/>
            <a:ext cx="3117850" cy="914400"/>
          </a:xfrm>
        </p:spPr>
        <p:txBody>
          <a:bodyPr/>
          <a:lstStyle/>
          <a:p>
            <a:pPr rtl="0" eaLnBrk="0" fontAlgn="base" hangingPunct="0"/>
            <a:r>
              <a:rPr lang="de-DE" sz="3200" b="1" kern="1200" dirty="0" err="1" smtClean="0">
                <a:solidFill>
                  <a:schemeClr val="bg1"/>
                </a:solidFill>
                <a:latin typeface="Arial"/>
                <a:ea typeface="ＭＳ Ｐゴシック"/>
                <a:cs typeface="+mn-cs"/>
              </a:rPr>
              <a:t>Angiotensin</a:t>
            </a:r>
            <a:r>
              <a:rPr lang="de-DE" sz="3200" b="1" kern="1200" dirty="0" smtClean="0">
                <a:solidFill>
                  <a:schemeClr val="bg1"/>
                </a:solidFill>
                <a:latin typeface="Arial"/>
                <a:ea typeface="ＭＳ Ｐゴシック"/>
                <a:cs typeface="+mn-cs"/>
              </a:rPr>
              <a:t>-II</a:t>
            </a:r>
            <a:endParaRPr lang="de-DE" sz="3200" dirty="0" smtClean="0"/>
          </a:p>
          <a:p>
            <a:pPr rtl="0" eaLnBrk="0" fontAlgn="base" hangingPunct="0"/>
            <a:r>
              <a:rPr lang="de-DE" sz="3200" b="1" kern="1200" dirty="0" smtClean="0">
                <a:solidFill>
                  <a:schemeClr val="bg1"/>
                </a:solidFill>
                <a:latin typeface="Arial"/>
                <a:ea typeface="ＭＳ Ｐゴシック"/>
                <a:cs typeface="+mn-cs"/>
              </a:rPr>
              <a:t>induzierte</a:t>
            </a:r>
            <a:endParaRPr lang="de-DE" sz="3200" dirty="0" smtClean="0"/>
          </a:p>
          <a:p>
            <a:pPr rtl="0" eaLnBrk="0" fontAlgn="base" hangingPunct="0"/>
            <a:r>
              <a:rPr lang="de-DE" sz="3200" b="1" kern="1200" dirty="0" smtClean="0">
                <a:solidFill>
                  <a:schemeClr val="bg1"/>
                </a:solidFill>
                <a:latin typeface="Arial"/>
                <a:ea typeface="ＭＳ Ｐゴシック"/>
                <a:cs typeface="+mn-cs"/>
              </a:rPr>
              <a:t>Albuminurie</a:t>
            </a:r>
            <a:endParaRPr lang="de-DE" sz="3200" dirty="0" smtClean="0"/>
          </a:p>
          <a:p>
            <a:endParaRPr lang="de-DE" sz="3200" dirty="0"/>
          </a:p>
        </p:txBody>
      </p:sp>
      <p:sp>
        <p:nvSpPr>
          <p:cNvPr id="32" name="Textfeld 31"/>
          <p:cNvSpPr txBox="1"/>
          <p:nvPr/>
        </p:nvSpPr>
        <p:spPr>
          <a:xfrm>
            <a:off x="1897136" y="0"/>
            <a:ext cx="881973" cy="400110"/>
          </a:xfrm>
          <a:prstGeom prst="rect">
            <a:avLst/>
          </a:prstGeom>
          <a:noFill/>
        </p:spPr>
        <p:txBody>
          <a:bodyPr wrap="none" rtlCol="0">
            <a:spAutoFit/>
          </a:bodyPr>
          <a:lstStyle/>
          <a:p>
            <a:r>
              <a:rPr lang="de-DE" sz="2000" dirty="0" smtClean="0">
                <a:hlinkClick r:id="rId4" action="ppaction://hlinksldjump"/>
              </a:rPr>
              <a:t>zurück</a:t>
            </a:r>
            <a:endParaRPr lang="de-DE" sz="2000" dirty="0"/>
          </a:p>
        </p:txBody>
      </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10"/>
          <p:cNvSpPr>
            <a:spLocks noGrp="1" noChangeArrowheads="1"/>
          </p:cNvSpPr>
          <p:nvPr>
            <p:ph type="ftr" sz="quarter" idx="10"/>
          </p:nvPr>
        </p:nvSpPr>
        <p:spPr>
          <a:ln/>
        </p:spPr>
        <p:txBody>
          <a:bodyPr/>
          <a:lstStyle/>
          <a:p>
            <a:r>
              <a:rPr lang="de-DE"/>
              <a:t>Lewis et al., N Engl J Med 1993</a:t>
            </a:r>
          </a:p>
        </p:txBody>
      </p:sp>
      <p:sp>
        <p:nvSpPr>
          <p:cNvPr id="68611" name="Rectangle 2"/>
          <p:cNvSpPr>
            <a:spLocks noGrp="1" noChangeArrowheads="1"/>
          </p:cNvSpPr>
          <p:nvPr>
            <p:ph type="title" idx="4294967295"/>
          </p:nvPr>
        </p:nvSpPr>
        <p:spPr bwMode="auto">
          <a:xfrm>
            <a:off x="0" y="70519"/>
            <a:ext cx="10256838" cy="838201"/>
          </a:xfrm>
          <a:prstGeom prst="rect">
            <a:avLst/>
          </a:prstGeom>
          <a:ln>
            <a:miter lim="800000"/>
            <a:headEnd/>
            <a:tailEnd/>
          </a:ln>
          <a:effectLst>
            <a:outerShdw blurRad="63500" dist="17961" dir="2700000" algn="ctr" rotWithShape="0">
              <a:schemeClr val="tx1">
                <a:alpha val="74998"/>
              </a:schemeClr>
            </a:outerShdw>
          </a:effectLst>
        </p:spPr>
        <p:txBody>
          <a:bodyPr/>
          <a:lstStyle/>
          <a:p>
            <a:pPr algn="l" eaLnBrk="1" hangingPunct="1"/>
            <a:r>
              <a:rPr lang="de-DE" sz="3600" b="1" dirty="0" smtClean="0">
                <a:solidFill>
                  <a:srgbClr val="C00000"/>
                </a:solidFill>
                <a:latin typeface="Arial" pitchFamily="34" charset="0"/>
                <a:cs typeface="Arial" pitchFamily="34" charset="0"/>
              </a:rPr>
              <a:t>Wirkung einer ACE-Hemmer Therapie auf den Verlauf der diabetischen </a:t>
            </a:r>
            <a:r>
              <a:rPr lang="de-DE" sz="3600" b="1" dirty="0" err="1" smtClean="0">
                <a:solidFill>
                  <a:srgbClr val="C00000"/>
                </a:solidFill>
                <a:latin typeface="Arial" pitchFamily="34" charset="0"/>
                <a:cs typeface="Arial" pitchFamily="34" charset="0"/>
              </a:rPr>
              <a:t>Nephropathie</a:t>
            </a:r>
            <a:endParaRPr lang="de-DE" sz="3600" b="1" dirty="0" smtClean="0">
              <a:solidFill>
                <a:srgbClr val="C00000"/>
              </a:solidFill>
              <a:latin typeface="Arial" pitchFamily="34" charset="0"/>
              <a:cs typeface="Arial" pitchFamily="34" charset="0"/>
            </a:endParaRPr>
          </a:p>
        </p:txBody>
      </p:sp>
      <p:sp>
        <p:nvSpPr>
          <p:cNvPr id="867332" name="Line 7"/>
          <p:cNvSpPr>
            <a:spLocks noChangeShapeType="1"/>
          </p:cNvSpPr>
          <p:nvPr/>
        </p:nvSpPr>
        <p:spPr bwMode="auto">
          <a:xfrm flipH="1">
            <a:off x="2573338" y="5359400"/>
            <a:ext cx="98425" cy="0"/>
          </a:xfrm>
          <a:prstGeom prst="line">
            <a:avLst/>
          </a:prstGeom>
          <a:noFill/>
          <a:ln w="19050">
            <a:solidFill>
              <a:srgbClr val="000000"/>
            </a:solidFill>
            <a:round/>
            <a:headEnd/>
            <a:tailEnd/>
          </a:ln>
        </p:spPr>
        <p:txBody>
          <a:bodyPr wrap="none" anchor="ctr"/>
          <a:lstStyle/>
          <a:p>
            <a:endParaRPr lang="de-DE"/>
          </a:p>
        </p:txBody>
      </p:sp>
      <p:sp>
        <p:nvSpPr>
          <p:cNvPr id="867333" name="Line 8"/>
          <p:cNvSpPr>
            <a:spLocks noChangeShapeType="1"/>
          </p:cNvSpPr>
          <p:nvPr/>
        </p:nvSpPr>
        <p:spPr bwMode="auto">
          <a:xfrm flipH="1">
            <a:off x="2573338" y="4692650"/>
            <a:ext cx="98425" cy="0"/>
          </a:xfrm>
          <a:prstGeom prst="line">
            <a:avLst/>
          </a:prstGeom>
          <a:noFill/>
          <a:ln w="19050">
            <a:solidFill>
              <a:srgbClr val="000000"/>
            </a:solidFill>
            <a:round/>
            <a:headEnd/>
            <a:tailEnd/>
          </a:ln>
        </p:spPr>
        <p:txBody>
          <a:bodyPr wrap="none" anchor="ctr"/>
          <a:lstStyle/>
          <a:p>
            <a:endParaRPr lang="de-DE"/>
          </a:p>
        </p:txBody>
      </p:sp>
      <p:sp>
        <p:nvSpPr>
          <p:cNvPr id="867334" name="Line 9"/>
          <p:cNvSpPr>
            <a:spLocks noChangeShapeType="1"/>
          </p:cNvSpPr>
          <p:nvPr/>
        </p:nvSpPr>
        <p:spPr bwMode="auto">
          <a:xfrm flipH="1">
            <a:off x="2573338" y="4000500"/>
            <a:ext cx="98425" cy="0"/>
          </a:xfrm>
          <a:prstGeom prst="line">
            <a:avLst/>
          </a:prstGeom>
          <a:noFill/>
          <a:ln w="19050">
            <a:solidFill>
              <a:srgbClr val="000000"/>
            </a:solidFill>
            <a:round/>
            <a:headEnd/>
            <a:tailEnd/>
          </a:ln>
        </p:spPr>
        <p:txBody>
          <a:bodyPr wrap="none" anchor="ctr"/>
          <a:lstStyle/>
          <a:p>
            <a:endParaRPr lang="de-DE"/>
          </a:p>
        </p:txBody>
      </p:sp>
      <p:sp>
        <p:nvSpPr>
          <p:cNvPr id="867335" name="Line 10"/>
          <p:cNvSpPr>
            <a:spLocks noChangeShapeType="1"/>
          </p:cNvSpPr>
          <p:nvPr/>
        </p:nvSpPr>
        <p:spPr bwMode="auto">
          <a:xfrm flipH="1">
            <a:off x="2573338" y="3309938"/>
            <a:ext cx="98425" cy="0"/>
          </a:xfrm>
          <a:prstGeom prst="line">
            <a:avLst/>
          </a:prstGeom>
          <a:noFill/>
          <a:ln w="19050">
            <a:solidFill>
              <a:srgbClr val="000000"/>
            </a:solidFill>
            <a:round/>
            <a:headEnd/>
            <a:tailEnd/>
          </a:ln>
        </p:spPr>
        <p:txBody>
          <a:bodyPr wrap="none" anchor="ctr"/>
          <a:lstStyle/>
          <a:p>
            <a:endParaRPr lang="de-DE"/>
          </a:p>
        </p:txBody>
      </p:sp>
      <p:sp>
        <p:nvSpPr>
          <p:cNvPr id="867336" name="Line 11"/>
          <p:cNvSpPr>
            <a:spLocks noChangeShapeType="1"/>
          </p:cNvSpPr>
          <p:nvPr/>
        </p:nvSpPr>
        <p:spPr bwMode="auto">
          <a:xfrm flipH="1">
            <a:off x="2573338" y="5038725"/>
            <a:ext cx="98425" cy="0"/>
          </a:xfrm>
          <a:prstGeom prst="line">
            <a:avLst/>
          </a:prstGeom>
          <a:noFill/>
          <a:ln w="19050">
            <a:solidFill>
              <a:srgbClr val="000000"/>
            </a:solidFill>
            <a:round/>
            <a:headEnd/>
            <a:tailEnd/>
          </a:ln>
        </p:spPr>
        <p:txBody>
          <a:bodyPr wrap="none" anchor="ctr"/>
          <a:lstStyle/>
          <a:p>
            <a:endParaRPr lang="de-DE"/>
          </a:p>
        </p:txBody>
      </p:sp>
      <p:sp>
        <p:nvSpPr>
          <p:cNvPr id="867337" name="Line 12"/>
          <p:cNvSpPr>
            <a:spLocks noChangeShapeType="1"/>
          </p:cNvSpPr>
          <p:nvPr/>
        </p:nvSpPr>
        <p:spPr bwMode="auto">
          <a:xfrm flipH="1">
            <a:off x="2573338" y="4346575"/>
            <a:ext cx="98425" cy="0"/>
          </a:xfrm>
          <a:prstGeom prst="line">
            <a:avLst/>
          </a:prstGeom>
          <a:noFill/>
          <a:ln w="19050">
            <a:solidFill>
              <a:srgbClr val="000000"/>
            </a:solidFill>
            <a:round/>
            <a:headEnd/>
            <a:tailEnd/>
          </a:ln>
        </p:spPr>
        <p:txBody>
          <a:bodyPr wrap="none" anchor="ctr"/>
          <a:lstStyle/>
          <a:p>
            <a:endParaRPr lang="de-DE"/>
          </a:p>
        </p:txBody>
      </p:sp>
      <p:sp>
        <p:nvSpPr>
          <p:cNvPr id="867338" name="Line 13"/>
          <p:cNvSpPr>
            <a:spLocks noChangeShapeType="1"/>
          </p:cNvSpPr>
          <p:nvPr/>
        </p:nvSpPr>
        <p:spPr bwMode="auto">
          <a:xfrm flipH="1">
            <a:off x="2573338" y="3656013"/>
            <a:ext cx="98425" cy="0"/>
          </a:xfrm>
          <a:prstGeom prst="line">
            <a:avLst/>
          </a:prstGeom>
          <a:noFill/>
          <a:ln w="19050">
            <a:solidFill>
              <a:srgbClr val="000000"/>
            </a:solidFill>
            <a:round/>
            <a:headEnd/>
            <a:tailEnd/>
          </a:ln>
        </p:spPr>
        <p:txBody>
          <a:bodyPr wrap="none" anchor="ctr"/>
          <a:lstStyle/>
          <a:p>
            <a:endParaRPr lang="de-DE"/>
          </a:p>
        </p:txBody>
      </p:sp>
      <p:sp>
        <p:nvSpPr>
          <p:cNvPr id="867339" name="Line 14"/>
          <p:cNvSpPr>
            <a:spLocks noChangeShapeType="1"/>
          </p:cNvSpPr>
          <p:nvPr/>
        </p:nvSpPr>
        <p:spPr bwMode="auto">
          <a:xfrm flipH="1">
            <a:off x="2573338" y="2987675"/>
            <a:ext cx="98425" cy="0"/>
          </a:xfrm>
          <a:prstGeom prst="line">
            <a:avLst/>
          </a:prstGeom>
          <a:noFill/>
          <a:ln w="19050">
            <a:solidFill>
              <a:srgbClr val="000000"/>
            </a:solidFill>
            <a:round/>
            <a:headEnd/>
            <a:tailEnd/>
          </a:ln>
        </p:spPr>
        <p:txBody>
          <a:bodyPr wrap="none" anchor="ctr"/>
          <a:lstStyle/>
          <a:p>
            <a:endParaRPr lang="de-DE"/>
          </a:p>
        </p:txBody>
      </p:sp>
      <p:sp>
        <p:nvSpPr>
          <p:cNvPr id="867340" name="Rectangle 15"/>
          <p:cNvSpPr>
            <a:spLocks noChangeArrowheads="1"/>
          </p:cNvSpPr>
          <p:nvPr/>
        </p:nvSpPr>
        <p:spPr bwMode="auto">
          <a:xfrm>
            <a:off x="2043113" y="2549525"/>
            <a:ext cx="488950" cy="363538"/>
          </a:xfrm>
          <a:prstGeom prst="rect">
            <a:avLst/>
          </a:prstGeom>
          <a:noFill/>
          <a:ln w="12700">
            <a:noFill/>
            <a:miter lim="800000"/>
            <a:headEnd/>
            <a:tailEnd/>
          </a:ln>
        </p:spPr>
        <p:txBody>
          <a:bodyPr wrap="none" lIns="90488" tIns="44450" rIns="90488" bIns="44450">
            <a:spAutoFit/>
          </a:bodyPr>
          <a:lstStyle/>
          <a:p>
            <a:pPr defTabSz="762000" eaLnBrk="0" hangingPunct="0"/>
            <a:r>
              <a:rPr lang="de-DE" sz="1800" b="1">
                <a:solidFill>
                  <a:srgbClr val="000000"/>
                </a:solidFill>
                <a:latin typeface="Arial" pitchFamily="34" charset="0"/>
                <a:ea typeface="ＭＳ Ｐゴシック" charset="-128"/>
              </a:rPr>
              <a:t>40</a:t>
            </a:r>
          </a:p>
        </p:txBody>
      </p:sp>
      <p:sp>
        <p:nvSpPr>
          <p:cNvPr id="867341" name="Rectangle 16"/>
          <p:cNvSpPr>
            <a:spLocks noChangeArrowheads="1"/>
          </p:cNvSpPr>
          <p:nvPr/>
        </p:nvSpPr>
        <p:spPr bwMode="auto">
          <a:xfrm>
            <a:off x="2043113" y="3216275"/>
            <a:ext cx="488950" cy="363538"/>
          </a:xfrm>
          <a:prstGeom prst="rect">
            <a:avLst/>
          </a:prstGeom>
          <a:noFill/>
          <a:ln w="12700">
            <a:noFill/>
            <a:miter lim="800000"/>
            <a:headEnd/>
            <a:tailEnd/>
          </a:ln>
        </p:spPr>
        <p:txBody>
          <a:bodyPr wrap="none" lIns="90488" tIns="44450" rIns="90488" bIns="44450">
            <a:spAutoFit/>
          </a:bodyPr>
          <a:lstStyle/>
          <a:p>
            <a:pPr defTabSz="762000" eaLnBrk="0" hangingPunct="0"/>
            <a:r>
              <a:rPr lang="de-DE" sz="1800" b="1">
                <a:solidFill>
                  <a:srgbClr val="000000"/>
                </a:solidFill>
                <a:latin typeface="Arial" pitchFamily="34" charset="0"/>
                <a:ea typeface="ＭＳ Ｐゴシック" charset="-128"/>
              </a:rPr>
              <a:t>30</a:t>
            </a:r>
          </a:p>
        </p:txBody>
      </p:sp>
      <p:sp>
        <p:nvSpPr>
          <p:cNvPr id="867342" name="Rectangle 17"/>
          <p:cNvSpPr>
            <a:spLocks noChangeArrowheads="1"/>
          </p:cNvSpPr>
          <p:nvPr/>
        </p:nvSpPr>
        <p:spPr bwMode="auto">
          <a:xfrm>
            <a:off x="2043113" y="3883025"/>
            <a:ext cx="488950" cy="363538"/>
          </a:xfrm>
          <a:prstGeom prst="rect">
            <a:avLst/>
          </a:prstGeom>
          <a:noFill/>
          <a:ln w="12700">
            <a:noFill/>
            <a:miter lim="800000"/>
            <a:headEnd/>
            <a:tailEnd/>
          </a:ln>
        </p:spPr>
        <p:txBody>
          <a:bodyPr wrap="none" lIns="90488" tIns="44450" rIns="90488" bIns="44450">
            <a:spAutoFit/>
          </a:bodyPr>
          <a:lstStyle/>
          <a:p>
            <a:pPr defTabSz="762000" eaLnBrk="0" hangingPunct="0"/>
            <a:r>
              <a:rPr lang="de-DE" sz="1800" b="1">
                <a:solidFill>
                  <a:srgbClr val="000000"/>
                </a:solidFill>
                <a:latin typeface="Arial" pitchFamily="34" charset="0"/>
                <a:ea typeface="ＭＳ Ｐゴシック" charset="-128"/>
              </a:rPr>
              <a:t>20</a:t>
            </a:r>
          </a:p>
        </p:txBody>
      </p:sp>
      <p:sp>
        <p:nvSpPr>
          <p:cNvPr id="867343" name="Rectangle 18"/>
          <p:cNvSpPr>
            <a:spLocks noChangeArrowheads="1"/>
          </p:cNvSpPr>
          <p:nvPr/>
        </p:nvSpPr>
        <p:spPr bwMode="auto">
          <a:xfrm>
            <a:off x="2043113" y="4572000"/>
            <a:ext cx="488950" cy="363538"/>
          </a:xfrm>
          <a:prstGeom prst="rect">
            <a:avLst/>
          </a:prstGeom>
          <a:noFill/>
          <a:ln w="12700">
            <a:noFill/>
            <a:miter lim="800000"/>
            <a:headEnd/>
            <a:tailEnd/>
          </a:ln>
        </p:spPr>
        <p:txBody>
          <a:bodyPr wrap="none" lIns="90488" tIns="44450" rIns="90488" bIns="44450">
            <a:spAutoFit/>
          </a:bodyPr>
          <a:lstStyle/>
          <a:p>
            <a:pPr defTabSz="762000" eaLnBrk="0" hangingPunct="0"/>
            <a:r>
              <a:rPr lang="de-DE" sz="1800" b="1">
                <a:solidFill>
                  <a:srgbClr val="000000"/>
                </a:solidFill>
                <a:latin typeface="Arial" pitchFamily="34" charset="0"/>
                <a:ea typeface="ＭＳ Ｐゴシック" charset="-128"/>
              </a:rPr>
              <a:t>10</a:t>
            </a:r>
          </a:p>
        </p:txBody>
      </p:sp>
      <p:sp>
        <p:nvSpPr>
          <p:cNvPr id="867344" name="Rectangle 19"/>
          <p:cNvSpPr>
            <a:spLocks noChangeArrowheads="1"/>
          </p:cNvSpPr>
          <p:nvPr/>
        </p:nvSpPr>
        <p:spPr bwMode="auto">
          <a:xfrm>
            <a:off x="2154238" y="5146675"/>
            <a:ext cx="346075" cy="363538"/>
          </a:xfrm>
          <a:prstGeom prst="rect">
            <a:avLst/>
          </a:prstGeom>
          <a:noFill/>
          <a:ln w="12700">
            <a:noFill/>
            <a:miter lim="800000"/>
            <a:headEnd/>
            <a:tailEnd/>
          </a:ln>
        </p:spPr>
        <p:txBody>
          <a:bodyPr wrap="none" lIns="90488" tIns="44450" rIns="90488" bIns="44450">
            <a:spAutoFit/>
          </a:bodyPr>
          <a:lstStyle/>
          <a:p>
            <a:pPr defTabSz="762000" eaLnBrk="0" hangingPunct="0"/>
            <a:r>
              <a:rPr lang="de-DE" sz="1800" b="1">
                <a:solidFill>
                  <a:srgbClr val="000000"/>
                </a:solidFill>
                <a:latin typeface="Arial" pitchFamily="34" charset="0"/>
                <a:ea typeface="ＭＳ Ｐゴシック" charset="-128"/>
              </a:rPr>
              <a:t>0</a:t>
            </a:r>
          </a:p>
        </p:txBody>
      </p:sp>
      <p:sp>
        <p:nvSpPr>
          <p:cNvPr id="867345" name="Rectangle 20"/>
          <p:cNvSpPr>
            <a:spLocks noChangeArrowheads="1"/>
          </p:cNvSpPr>
          <p:nvPr/>
        </p:nvSpPr>
        <p:spPr bwMode="auto">
          <a:xfrm>
            <a:off x="2671763" y="2649538"/>
            <a:ext cx="5311775" cy="2792412"/>
          </a:xfrm>
          <a:prstGeom prst="rect">
            <a:avLst/>
          </a:prstGeom>
          <a:solidFill>
            <a:srgbClr val="F8F8F8"/>
          </a:solidFill>
          <a:ln w="19050">
            <a:solidFill>
              <a:schemeClr val="bg2"/>
            </a:solidFill>
            <a:miter lim="800000"/>
            <a:headEnd/>
            <a:tailEnd/>
          </a:ln>
        </p:spPr>
        <p:txBody>
          <a:bodyPr wrap="none" anchor="ctr"/>
          <a:lstStyle/>
          <a:p>
            <a:pPr eaLnBrk="0" hangingPunct="0"/>
            <a:endParaRPr lang="de-DE" sz="900">
              <a:solidFill>
                <a:schemeClr val="tx1"/>
              </a:solidFill>
              <a:latin typeface="Times" charset="0"/>
              <a:ea typeface="ＭＳ Ｐゴシック" charset="-128"/>
            </a:endParaRPr>
          </a:p>
        </p:txBody>
      </p:sp>
      <p:sp>
        <p:nvSpPr>
          <p:cNvPr id="867346" name="Line 21"/>
          <p:cNvSpPr>
            <a:spLocks noChangeShapeType="1"/>
          </p:cNvSpPr>
          <p:nvPr/>
        </p:nvSpPr>
        <p:spPr bwMode="auto">
          <a:xfrm>
            <a:off x="2770188" y="5464175"/>
            <a:ext cx="0" cy="57150"/>
          </a:xfrm>
          <a:prstGeom prst="line">
            <a:avLst/>
          </a:prstGeom>
          <a:noFill/>
          <a:ln w="12700">
            <a:solidFill>
              <a:srgbClr val="000000"/>
            </a:solidFill>
            <a:round/>
            <a:headEnd/>
            <a:tailEnd/>
          </a:ln>
        </p:spPr>
        <p:txBody>
          <a:bodyPr wrap="none" anchor="ctr"/>
          <a:lstStyle/>
          <a:p>
            <a:endParaRPr lang="de-DE"/>
          </a:p>
        </p:txBody>
      </p:sp>
      <p:sp>
        <p:nvSpPr>
          <p:cNvPr id="867347" name="Line 22"/>
          <p:cNvSpPr>
            <a:spLocks noChangeShapeType="1"/>
          </p:cNvSpPr>
          <p:nvPr/>
        </p:nvSpPr>
        <p:spPr bwMode="auto">
          <a:xfrm>
            <a:off x="3400425" y="5464175"/>
            <a:ext cx="0" cy="57150"/>
          </a:xfrm>
          <a:prstGeom prst="line">
            <a:avLst/>
          </a:prstGeom>
          <a:noFill/>
          <a:ln w="12700">
            <a:solidFill>
              <a:srgbClr val="000000"/>
            </a:solidFill>
            <a:round/>
            <a:headEnd/>
            <a:tailEnd/>
          </a:ln>
        </p:spPr>
        <p:txBody>
          <a:bodyPr wrap="none" anchor="ctr"/>
          <a:lstStyle/>
          <a:p>
            <a:endParaRPr lang="de-DE"/>
          </a:p>
        </p:txBody>
      </p:sp>
      <p:sp>
        <p:nvSpPr>
          <p:cNvPr id="867348" name="Line 23"/>
          <p:cNvSpPr>
            <a:spLocks noChangeShapeType="1"/>
          </p:cNvSpPr>
          <p:nvPr/>
        </p:nvSpPr>
        <p:spPr bwMode="auto">
          <a:xfrm>
            <a:off x="4029075" y="5464175"/>
            <a:ext cx="0" cy="57150"/>
          </a:xfrm>
          <a:prstGeom prst="line">
            <a:avLst/>
          </a:prstGeom>
          <a:noFill/>
          <a:ln w="12700">
            <a:solidFill>
              <a:srgbClr val="000000"/>
            </a:solidFill>
            <a:round/>
            <a:headEnd/>
            <a:tailEnd/>
          </a:ln>
        </p:spPr>
        <p:txBody>
          <a:bodyPr wrap="none" anchor="ctr"/>
          <a:lstStyle/>
          <a:p>
            <a:endParaRPr lang="de-DE"/>
          </a:p>
        </p:txBody>
      </p:sp>
      <p:sp>
        <p:nvSpPr>
          <p:cNvPr id="867349" name="Line 24"/>
          <p:cNvSpPr>
            <a:spLocks noChangeShapeType="1"/>
          </p:cNvSpPr>
          <p:nvPr/>
        </p:nvSpPr>
        <p:spPr bwMode="auto">
          <a:xfrm>
            <a:off x="4659313" y="5464175"/>
            <a:ext cx="0" cy="57150"/>
          </a:xfrm>
          <a:prstGeom prst="line">
            <a:avLst/>
          </a:prstGeom>
          <a:noFill/>
          <a:ln w="12700">
            <a:solidFill>
              <a:srgbClr val="000000"/>
            </a:solidFill>
            <a:round/>
            <a:headEnd/>
            <a:tailEnd/>
          </a:ln>
        </p:spPr>
        <p:txBody>
          <a:bodyPr wrap="none" anchor="ctr"/>
          <a:lstStyle/>
          <a:p>
            <a:endParaRPr lang="de-DE"/>
          </a:p>
        </p:txBody>
      </p:sp>
      <p:sp>
        <p:nvSpPr>
          <p:cNvPr id="867350" name="Line 25"/>
          <p:cNvSpPr>
            <a:spLocks noChangeShapeType="1"/>
          </p:cNvSpPr>
          <p:nvPr/>
        </p:nvSpPr>
        <p:spPr bwMode="auto">
          <a:xfrm>
            <a:off x="5291138" y="5464175"/>
            <a:ext cx="0" cy="57150"/>
          </a:xfrm>
          <a:prstGeom prst="line">
            <a:avLst/>
          </a:prstGeom>
          <a:noFill/>
          <a:ln w="12700">
            <a:solidFill>
              <a:srgbClr val="000000"/>
            </a:solidFill>
            <a:round/>
            <a:headEnd/>
            <a:tailEnd/>
          </a:ln>
        </p:spPr>
        <p:txBody>
          <a:bodyPr wrap="none" anchor="ctr"/>
          <a:lstStyle/>
          <a:p>
            <a:endParaRPr lang="de-DE"/>
          </a:p>
        </p:txBody>
      </p:sp>
      <p:sp>
        <p:nvSpPr>
          <p:cNvPr id="867351" name="Line 26"/>
          <p:cNvSpPr>
            <a:spLocks noChangeShapeType="1"/>
          </p:cNvSpPr>
          <p:nvPr/>
        </p:nvSpPr>
        <p:spPr bwMode="auto">
          <a:xfrm>
            <a:off x="5922963" y="5464175"/>
            <a:ext cx="0" cy="57150"/>
          </a:xfrm>
          <a:prstGeom prst="line">
            <a:avLst/>
          </a:prstGeom>
          <a:noFill/>
          <a:ln w="12700">
            <a:solidFill>
              <a:srgbClr val="000000"/>
            </a:solidFill>
            <a:round/>
            <a:headEnd/>
            <a:tailEnd/>
          </a:ln>
        </p:spPr>
        <p:txBody>
          <a:bodyPr wrap="none" anchor="ctr"/>
          <a:lstStyle/>
          <a:p>
            <a:endParaRPr lang="de-DE"/>
          </a:p>
        </p:txBody>
      </p:sp>
      <p:sp>
        <p:nvSpPr>
          <p:cNvPr id="867352" name="Line 27"/>
          <p:cNvSpPr>
            <a:spLocks noChangeShapeType="1"/>
          </p:cNvSpPr>
          <p:nvPr/>
        </p:nvSpPr>
        <p:spPr bwMode="auto">
          <a:xfrm>
            <a:off x="6553200" y="5464175"/>
            <a:ext cx="0" cy="57150"/>
          </a:xfrm>
          <a:prstGeom prst="line">
            <a:avLst/>
          </a:prstGeom>
          <a:noFill/>
          <a:ln w="12700">
            <a:solidFill>
              <a:srgbClr val="000000"/>
            </a:solidFill>
            <a:round/>
            <a:headEnd/>
            <a:tailEnd/>
          </a:ln>
        </p:spPr>
        <p:txBody>
          <a:bodyPr wrap="none" anchor="ctr"/>
          <a:lstStyle/>
          <a:p>
            <a:endParaRPr lang="de-DE"/>
          </a:p>
        </p:txBody>
      </p:sp>
      <p:sp>
        <p:nvSpPr>
          <p:cNvPr id="867353" name="Line 28"/>
          <p:cNvSpPr>
            <a:spLocks noChangeShapeType="1"/>
          </p:cNvSpPr>
          <p:nvPr/>
        </p:nvSpPr>
        <p:spPr bwMode="auto">
          <a:xfrm>
            <a:off x="7186613" y="5464175"/>
            <a:ext cx="0" cy="57150"/>
          </a:xfrm>
          <a:prstGeom prst="line">
            <a:avLst/>
          </a:prstGeom>
          <a:noFill/>
          <a:ln w="12700">
            <a:solidFill>
              <a:srgbClr val="000000"/>
            </a:solidFill>
            <a:round/>
            <a:headEnd/>
            <a:tailEnd/>
          </a:ln>
        </p:spPr>
        <p:txBody>
          <a:bodyPr wrap="none" anchor="ctr"/>
          <a:lstStyle/>
          <a:p>
            <a:endParaRPr lang="de-DE"/>
          </a:p>
        </p:txBody>
      </p:sp>
      <p:sp>
        <p:nvSpPr>
          <p:cNvPr id="867354" name="Line 29"/>
          <p:cNvSpPr>
            <a:spLocks noChangeShapeType="1"/>
          </p:cNvSpPr>
          <p:nvPr/>
        </p:nvSpPr>
        <p:spPr bwMode="auto">
          <a:xfrm>
            <a:off x="7815263" y="5464175"/>
            <a:ext cx="0" cy="57150"/>
          </a:xfrm>
          <a:prstGeom prst="line">
            <a:avLst/>
          </a:prstGeom>
          <a:noFill/>
          <a:ln w="12700">
            <a:solidFill>
              <a:srgbClr val="000000"/>
            </a:solidFill>
            <a:round/>
            <a:headEnd/>
            <a:tailEnd/>
          </a:ln>
        </p:spPr>
        <p:txBody>
          <a:bodyPr wrap="none" anchor="ctr"/>
          <a:lstStyle/>
          <a:p>
            <a:endParaRPr lang="de-DE"/>
          </a:p>
        </p:txBody>
      </p:sp>
      <p:sp>
        <p:nvSpPr>
          <p:cNvPr id="867355" name="Rectangle 30"/>
          <p:cNvSpPr>
            <a:spLocks noChangeArrowheads="1"/>
          </p:cNvSpPr>
          <p:nvPr/>
        </p:nvSpPr>
        <p:spPr bwMode="auto">
          <a:xfrm>
            <a:off x="2586038" y="5510213"/>
            <a:ext cx="346075" cy="363537"/>
          </a:xfrm>
          <a:prstGeom prst="rect">
            <a:avLst/>
          </a:prstGeom>
          <a:noFill/>
          <a:ln w="12700">
            <a:noFill/>
            <a:miter lim="800000"/>
            <a:headEnd/>
            <a:tailEnd/>
          </a:ln>
        </p:spPr>
        <p:txBody>
          <a:bodyPr wrap="none" lIns="90488" tIns="44450" rIns="90488" bIns="44450">
            <a:spAutoFit/>
          </a:bodyPr>
          <a:lstStyle/>
          <a:p>
            <a:pPr defTabSz="762000" eaLnBrk="0" hangingPunct="0"/>
            <a:r>
              <a:rPr lang="de-DE" sz="1800" b="1">
                <a:solidFill>
                  <a:srgbClr val="000000"/>
                </a:solidFill>
                <a:latin typeface="Arial" pitchFamily="34" charset="0"/>
                <a:ea typeface="ＭＳ Ｐゴシック" charset="-128"/>
              </a:rPr>
              <a:t>0</a:t>
            </a:r>
          </a:p>
        </p:txBody>
      </p:sp>
      <p:sp>
        <p:nvSpPr>
          <p:cNvPr id="867356" name="Rectangle 31"/>
          <p:cNvSpPr>
            <a:spLocks noChangeArrowheads="1"/>
          </p:cNvSpPr>
          <p:nvPr/>
        </p:nvSpPr>
        <p:spPr bwMode="auto">
          <a:xfrm>
            <a:off x="3846513" y="5513388"/>
            <a:ext cx="347662" cy="363537"/>
          </a:xfrm>
          <a:prstGeom prst="rect">
            <a:avLst/>
          </a:prstGeom>
          <a:noFill/>
          <a:ln w="12700">
            <a:noFill/>
            <a:miter lim="800000"/>
            <a:headEnd/>
            <a:tailEnd/>
          </a:ln>
        </p:spPr>
        <p:txBody>
          <a:bodyPr wrap="none" lIns="90488" tIns="44450" rIns="90488" bIns="44450">
            <a:spAutoFit/>
          </a:bodyPr>
          <a:lstStyle/>
          <a:p>
            <a:pPr defTabSz="762000" eaLnBrk="0" hangingPunct="0"/>
            <a:r>
              <a:rPr lang="de-DE" sz="1800" b="1">
                <a:solidFill>
                  <a:srgbClr val="000000"/>
                </a:solidFill>
                <a:latin typeface="Arial" pitchFamily="34" charset="0"/>
                <a:ea typeface="ＭＳ Ｐゴシック" charset="-128"/>
              </a:rPr>
              <a:t>1</a:t>
            </a:r>
          </a:p>
        </p:txBody>
      </p:sp>
      <p:sp>
        <p:nvSpPr>
          <p:cNvPr id="867357" name="Rectangle 32"/>
          <p:cNvSpPr>
            <a:spLocks noChangeArrowheads="1"/>
          </p:cNvSpPr>
          <p:nvPr/>
        </p:nvSpPr>
        <p:spPr bwMode="auto">
          <a:xfrm>
            <a:off x="5110163" y="5513388"/>
            <a:ext cx="346075" cy="363537"/>
          </a:xfrm>
          <a:prstGeom prst="rect">
            <a:avLst/>
          </a:prstGeom>
          <a:noFill/>
          <a:ln w="12700">
            <a:noFill/>
            <a:miter lim="800000"/>
            <a:headEnd/>
            <a:tailEnd/>
          </a:ln>
        </p:spPr>
        <p:txBody>
          <a:bodyPr wrap="none" lIns="90488" tIns="44450" rIns="90488" bIns="44450">
            <a:spAutoFit/>
          </a:bodyPr>
          <a:lstStyle/>
          <a:p>
            <a:pPr defTabSz="762000" eaLnBrk="0" hangingPunct="0"/>
            <a:r>
              <a:rPr lang="de-DE" sz="1800" b="1">
                <a:solidFill>
                  <a:srgbClr val="000000"/>
                </a:solidFill>
                <a:latin typeface="Arial" pitchFamily="34" charset="0"/>
                <a:ea typeface="ＭＳ Ｐゴシック" charset="-128"/>
              </a:rPr>
              <a:t>2</a:t>
            </a:r>
          </a:p>
        </p:txBody>
      </p:sp>
      <p:sp>
        <p:nvSpPr>
          <p:cNvPr id="867358" name="Rectangle 33"/>
          <p:cNvSpPr>
            <a:spLocks noChangeArrowheads="1"/>
          </p:cNvSpPr>
          <p:nvPr/>
        </p:nvSpPr>
        <p:spPr bwMode="auto">
          <a:xfrm>
            <a:off x="6370638" y="5513388"/>
            <a:ext cx="346075" cy="363537"/>
          </a:xfrm>
          <a:prstGeom prst="rect">
            <a:avLst/>
          </a:prstGeom>
          <a:noFill/>
          <a:ln w="12700">
            <a:noFill/>
            <a:miter lim="800000"/>
            <a:headEnd/>
            <a:tailEnd/>
          </a:ln>
        </p:spPr>
        <p:txBody>
          <a:bodyPr wrap="none" lIns="90488" tIns="44450" rIns="90488" bIns="44450">
            <a:spAutoFit/>
          </a:bodyPr>
          <a:lstStyle/>
          <a:p>
            <a:pPr defTabSz="762000" eaLnBrk="0" hangingPunct="0"/>
            <a:r>
              <a:rPr lang="de-DE" sz="1800" b="1">
                <a:solidFill>
                  <a:srgbClr val="000000"/>
                </a:solidFill>
                <a:latin typeface="Arial" pitchFamily="34" charset="0"/>
                <a:ea typeface="ＭＳ Ｐゴシック" charset="-128"/>
              </a:rPr>
              <a:t>3</a:t>
            </a:r>
          </a:p>
        </p:txBody>
      </p:sp>
      <p:sp>
        <p:nvSpPr>
          <p:cNvPr id="867359" name="Rectangle 34"/>
          <p:cNvSpPr>
            <a:spLocks noChangeArrowheads="1"/>
          </p:cNvSpPr>
          <p:nvPr/>
        </p:nvSpPr>
        <p:spPr bwMode="auto">
          <a:xfrm>
            <a:off x="7631113" y="5513388"/>
            <a:ext cx="1103312" cy="363537"/>
          </a:xfrm>
          <a:prstGeom prst="rect">
            <a:avLst/>
          </a:prstGeom>
          <a:noFill/>
          <a:ln w="12700">
            <a:noFill/>
            <a:miter lim="800000"/>
            <a:headEnd/>
            <a:tailEnd/>
          </a:ln>
        </p:spPr>
        <p:txBody>
          <a:bodyPr wrap="none" lIns="90488" tIns="44450" rIns="90488" bIns="44450">
            <a:spAutoFit/>
          </a:bodyPr>
          <a:lstStyle/>
          <a:p>
            <a:pPr defTabSz="762000" eaLnBrk="0" hangingPunct="0"/>
            <a:r>
              <a:rPr lang="de-DE" sz="1800" b="1">
                <a:solidFill>
                  <a:srgbClr val="000000"/>
                </a:solidFill>
                <a:latin typeface="Arial" pitchFamily="34" charset="0"/>
                <a:ea typeface="ＭＳ Ｐゴシック" charset="-128"/>
              </a:rPr>
              <a:t>4 Jahre</a:t>
            </a:r>
          </a:p>
        </p:txBody>
      </p:sp>
      <p:sp>
        <p:nvSpPr>
          <p:cNvPr id="867360" name="Freeform 35"/>
          <p:cNvSpPr>
            <a:spLocks/>
          </p:cNvSpPr>
          <p:nvPr/>
        </p:nvSpPr>
        <p:spPr bwMode="auto">
          <a:xfrm>
            <a:off x="2770188" y="3565525"/>
            <a:ext cx="5026025" cy="1790700"/>
          </a:xfrm>
          <a:custGeom>
            <a:avLst/>
            <a:gdLst>
              <a:gd name="T0" fmla="*/ 2147483647 w 2844"/>
              <a:gd name="T1" fmla="*/ 2147483647 h 1086"/>
              <a:gd name="T2" fmla="*/ 2147483647 w 2844"/>
              <a:gd name="T3" fmla="*/ 2147483647 h 1086"/>
              <a:gd name="T4" fmla="*/ 2147483647 w 2844"/>
              <a:gd name="T5" fmla="*/ 2147483647 h 1086"/>
              <a:gd name="T6" fmla="*/ 2147483647 w 2844"/>
              <a:gd name="T7" fmla="*/ 2147483647 h 1086"/>
              <a:gd name="T8" fmla="*/ 2147483647 w 2844"/>
              <a:gd name="T9" fmla="*/ 2147483647 h 1086"/>
              <a:gd name="T10" fmla="*/ 2147483647 w 2844"/>
              <a:gd name="T11" fmla="*/ 2147483647 h 1086"/>
              <a:gd name="T12" fmla="*/ 2147483647 w 2844"/>
              <a:gd name="T13" fmla="*/ 2147483647 h 1086"/>
              <a:gd name="T14" fmla="*/ 2147483647 w 2844"/>
              <a:gd name="T15" fmla="*/ 2147483647 h 1086"/>
              <a:gd name="T16" fmla="*/ 2147483647 w 2844"/>
              <a:gd name="T17" fmla="*/ 2147483647 h 1086"/>
              <a:gd name="T18" fmla="*/ 2147483647 w 2844"/>
              <a:gd name="T19" fmla="*/ 2147483647 h 1086"/>
              <a:gd name="T20" fmla="*/ 2147483647 w 2844"/>
              <a:gd name="T21" fmla="*/ 2147483647 h 1086"/>
              <a:gd name="T22" fmla="*/ 2147483647 w 2844"/>
              <a:gd name="T23" fmla="*/ 2147483647 h 1086"/>
              <a:gd name="T24" fmla="*/ 2147483647 w 2844"/>
              <a:gd name="T25" fmla="*/ 2147483647 h 1086"/>
              <a:gd name="T26" fmla="*/ 2147483647 w 2844"/>
              <a:gd name="T27" fmla="*/ 2147483647 h 1086"/>
              <a:gd name="T28" fmla="*/ 2147483647 w 2844"/>
              <a:gd name="T29" fmla="*/ 2147483647 h 1086"/>
              <a:gd name="T30" fmla="*/ 2147483647 w 2844"/>
              <a:gd name="T31" fmla="*/ 2147483647 h 1086"/>
              <a:gd name="T32" fmla="*/ 2147483647 w 2844"/>
              <a:gd name="T33" fmla="*/ 2147483647 h 1086"/>
              <a:gd name="T34" fmla="*/ 2147483647 w 2844"/>
              <a:gd name="T35" fmla="*/ 2147483647 h 1086"/>
              <a:gd name="T36" fmla="*/ 2147483647 w 2844"/>
              <a:gd name="T37" fmla="*/ 2147483647 h 1086"/>
              <a:gd name="T38" fmla="*/ 2147483647 w 2844"/>
              <a:gd name="T39" fmla="*/ 2147483647 h 1086"/>
              <a:gd name="T40" fmla="*/ 2147483647 w 2844"/>
              <a:gd name="T41" fmla="*/ 2147483647 h 1086"/>
              <a:gd name="T42" fmla="*/ 2147483647 w 2844"/>
              <a:gd name="T43" fmla="*/ 2147483647 h 1086"/>
              <a:gd name="T44" fmla="*/ 2147483647 w 2844"/>
              <a:gd name="T45" fmla="*/ 2147483647 h 1086"/>
              <a:gd name="T46" fmla="*/ 2147483647 w 2844"/>
              <a:gd name="T47" fmla="*/ 2147483647 h 1086"/>
              <a:gd name="T48" fmla="*/ 2147483647 w 2844"/>
              <a:gd name="T49" fmla="*/ 2147483647 h 1086"/>
              <a:gd name="T50" fmla="*/ 2147483647 w 2844"/>
              <a:gd name="T51" fmla="*/ 2147483647 h 1086"/>
              <a:gd name="T52" fmla="*/ 2147483647 w 2844"/>
              <a:gd name="T53" fmla="*/ 2147483647 h 1086"/>
              <a:gd name="T54" fmla="*/ 2147483647 w 2844"/>
              <a:gd name="T55" fmla="*/ 2147483647 h 1086"/>
              <a:gd name="T56" fmla="*/ 2147483647 w 2844"/>
              <a:gd name="T57" fmla="*/ 2147483647 h 1086"/>
              <a:gd name="T58" fmla="*/ 2147483647 w 2844"/>
              <a:gd name="T59" fmla="*/ 2147483647 h 1086"/>
              <a:gd name="T60" fmla="*/ 2147483647 w 2844"/>
              <a:gd name="T61" fmla="*/ 2147483647 h 1086"/>
              <a:gd name="T62" fmla="*/ 2147483647 w 2844"/>
              <a:gd name="T63" fmla="*/ 0 h 10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44"/>
              <a:gd name="T97" fmla="*/ 0 h 1086"/>
              <a:gd name="T98" fmla="*/ 2844 w 2844"/>
              <a:gd name="T99" fmla="*/ 1086 h 10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44" h="1086">
                <a:moveTo>
                  <a:pt x="0" y="1085"/>
                </a:moveTo>
                <a:lnTo>
                  <a:pt x="250" y="1085"/>
                </a:lnTo>
                <a:lnTo>
                  <a:pt x="250" y="1054"/>
                </a:lnTo>
                <a:lnTo>
                  <a:pt x="297" y="1054"/>
                </a:lnTo>
                <a:lnTo>
                  <a:pt x="297" y="1033"/>
                </a:lnTo>
                <a:lnTo>
                  <a:pt x="357" y="1033"/>
                </a:lnTo>
                <a:lnTo>
                  <a:pt x="380" y="1022"/>
                </a:lnTo>
                <a:lnTo>
                  <a:pt x="404" y="1022"/>
                </a:lnTo>
                <a:lnTo>
                  <a:pt x="404" y="990"/>
                </a:lnTo>
                <a:lnTo>
                  <a:pt x="451" y="990"/>
                </a:lnTo>
                <a:lnTo>
                  <a:pt x="451" y="959"/>
                </a:lnTo>
                <a:lnTo>
                  <a:pt x="511" y="959"/>
                </a:lnTo>
                <a:lnTo>
                  <a:pt x="511" y="937"/>
                </a:lnTo>
                <a:lnTo>
                  <a:pt x="606" y="937"/>
                </a:lnTo>
                <a:lnTo>
                  <a:pt x="606" y="916"/>
                </a:lnTo>
                <a:lnTo>
                  <a:pt x="654" y="916"/>
                </a:lnTo>
                <a:lnTo>
                  <a:pt x="654" y="896"/>
                </a:lnTo>
                <a:lnTo>
                  <a:pt x="713" y="896"/>
                </a:lnTo>
                <a:lnTo>
                  <a:pt x="713" y="864"/>
                </a:lnTo>
                <a:lnTo>
                  <a:pt x="785" y="864"/>
                </a:lnTo>
                <a:lnTo>
                  <a:pt x="785" y="843"/>
                </a:lnTo>
                <a:lnTo>
                  <a:pt x="844" y="843"/>
                </a:lnTo>
                <a:lnTo>
                  <a:pt x="844" y="801"/>
                </a:lnTo>
                <a:lnTo>
                  <a:pt x="939" y="801"/>
                </a:lnTo>
                <a:lnTo>
                  <a:pt x="939" y="780"/>
                </a:lnTo>
                <a:lnTo>
                  <a:pt x="999" y="780"/>
                </a:lnTo>
                <a:lnTo>
                  <a:pt x="999" y="758"/>
                </a:lnTo>
                <a:lnTo>
                  <a:pt x="1059" y="758"/>
                </a:lnTo>
                <a:lnTo>
                  <a:pt x="1059" y="705"/>
                </a:lnTo>
                <a:lnTo>
                  <a:pt x="1106" y="705"/>
                </a:lnTo>
                <a:lnTo>
                  <a:pt x="1106" y="632"/>
                </a:lnTo>
                <a:lnTo>
                  <a:pt x="1178" y="632"/>
                </a:lnTo>
                <a:lnTo>
                  <a:pt x="1178" y="590"/>
                </a:lnTo>
                <a:lnTo>
                  <a:pt x="1225" y="590"/>
                </a:lnTo>
                <a:lnTo>
                  <a:pt x="1225" y="527"/>
                </a:lnTo>
                <a:lnTo>
                  <a:pt x="1332" y="527"/>
                </a:lnTo>
                <a:lnTo>
                  <a:pt x="1332" y="495"/>
                </a:lnTo>
                <a:lnTo>
                  <a:pt x="1451" y="495"/>
                </a:lnTo>
                <a:lnTo>
                  <a:pt x="1451" y="474"/>
                </a:lnTo>
                <a:lnTo>
                  <a:pt x="1522" y="474"/>
                </a:lnTo>
                <a:lnTo>
                  <a:pt x="1522" y="443"/>
                </a:lnTo>
                <a:lnTo>
                  <a:pt x="1654" y="443"/>
                </a:lnTo>
                <a:lnTo>
                  <a:pt x="1654" y="411"/>
                </a:lnTo>
                <a:lnTo>
                  <a:pt x="1772" y="411"/>
                </a:lnTo>
                <a:lnTo>
                  <a:pt x="1772" y="390"/>
                </a:lnTo>
                <a:lnTo>
                  <a:pt x="1868" y="390"/>
                </a:lnTo>
                <a:lnTo>
                  <a:pt x="1868" y="369"/>
                </a:lnTo>
                <a:lnTo>
                  <a:pt x="1963" y="369"/>
                </a:lnTo>
                <a:lnTo>
                  <a:pt x="1963" y="326"/>
                </a:lnTo>
                <a:lnTo>
                  <a:pt x="2081" y="326"/>
                </a:lnTo>
                <a:lnTo>
                  <a:pt x="2081" y="305"/>
                </a:lnTo>
                <a:lnTo>
                  <a:pt x="2141" y="305"/>
                </a:lnTo>
                <a:lnTo>
                  <a:pt x="2141" y="295"/>
                </a:lnTo>
                <a:lnTo>
                  <a:pt x="2248" y="295"/>
                </a:lnTo>
                <a:lnTo>
                  <a:pt x="2248" y="222"/>
                </a:lnTo>
                <a:lnTo>
                  <a:pt x="2320" y="222"/>
                </a:lnTo>
                <a:lnTo>
                  <a:pt x="2320" y="158"/>
                </a:lnTo>
                <a:lnTo>
                  <a:pt x="2379" y="158"/>
                </a:lnTo>
                <a:lnTo>
                  <a:pt x="2379" y="84"/>
                </a:lnTo>
                <a:lnTo>
                  <a:pt x="2499" y="84"/>
                </a:lnTo>
                <a:lnTo>
                  <a:pt x="2499" y="52"/>
                </a:lnTo>
                <a:lnTo>
                  <a:pt x="2558" y="52"/>
                </a:lnTo>
                <a:lnTo>
                  <a:pt x="2558" y="0"/>
                </a:lnTo>
                <a:lnTo>
                  <a:pt x="2843" y="0"/>
                </a:lnTo>
              </a:path>
            </a:pathLst>
          </a:custGeom>
          <a:noFill/>
          <a:ln w="25400" cap="rnd">
            <a:solidFill>
              <a:srgbClr val="063DE8"/>
            </a:solidFill>
            <a:round/>
            <a:headEnd/>
            <a:tailEnd/>
          </a:ln>
        </p:spPr>
        <p:txBody>
          <a:bodyPr/>
          <a:lstStyle/>
          <a:p>
            <a:pPr eaLnBrk="0" hangingPunct="0"/>
            <a:endParaRPr lang="de-DE" sz="900">
              <a:solidFill>
                <a:schemeClr val="tx1"/>
              </a:solidFill>
              <a:latin typeface="Times" charset="0"/>
              <a:ea typeface="ＭＳ Ｐゴシック" charset="-128"/>
            </a:endParaRPr>
          </a:p>
        </p:txBody>
      </p:sp>
      <p:sp>
        <p:nvSpPr>
          <p:cNvPr id="867361" name="Rectangle 36"/>
          <p:cNvSpPr>
            <a:spLocks noChangeArrowheads="1"/>
          </p:cNvSpPr>
          <p:nvPr/>
        </p:nvSpPr>
        <p:spPr bwMode="auto">
          <a:xfrm>
            <a:off x="201613" y="3536950"/>
            <a:ext cx="1903412" cy="1187450"/>
          </a:xfrm>
          <a:prstGeom prst="rect">
            <a:avLst/>
          </a:prstGeom>
          <a:noFill/>
          <a:ln w="12700">
            <a:noFill/>
            <a:miter lim="800000"/>
            <a:headEnd/>
            <a:tailEnd/>
          </a:ln>
        </p:spPr>
        <p:txBody>
          <a:bodyPr wrap="none" lIns="90488" tIns="44450" rIns="90488" bIns="44450">
            <a:spAutoFit/>
          </a:bodyPr>
          <a:lstStyle/>
          <a:p>
            <a:pPr algn="ctr" defTabSz="762000" eaLnBrk="0" hangingPunct="0"/>
            <a:r>
              <a:rPr lang="de-DE" sz="1800" b="1">
                <a:solidFill>
                  <a:srgbClr val="000000"/>
                </a:solidFill>
                <a:latin typeface="Arial" pitchFamily="34" charset="0"/>
                <a:ea typeface="ＭＳ Ｐゴシック" charset="-128"/>
              </a:rPr>
              <a:t>% Patienten</a:t>
            </a:r>
          </a:p>
          <a:p>
            <a:pPr algn="ctr" defTabSz="762000" eaLnBrk="0" hangingPunct="0"/>
            <a:r>
              <a:rPr lang="de-DE" sz="1800" b="1">
                <a:solidFill>
                  <a:srgbClr val="000000"/>
                </a:solidFill>
                <a:latin typeface="Arial" pitchFamily="34" charset="0"/>
                <a:ea typeface="ＭＳ Ｐゴシック" charset="-128"/>
              </a:rPr>
              <a:t>mit terminaler</a:t>
            </a:r>
          </a:p>
          <a:p>
            <a:pPr algn="ctr" defTabSz="762000" eaLnBrk="0" hangingPunct="0"/>
            <a:r>
              <a:rPr lang="de-DE" sz="1800" b="1">
                <a:solidFill>
                  <a:srgbClr val="000000"/>
                </a:solidFill>
                <a:latin typeface="Arial" pitchFamily="34" charset="0"/>
                <a:ea typeface="ＭＳ Ｐゴシック" charset="-128"/>
              </a:rPr>
              <a:t>Niereninsuff.</a:t>
            </a:r>
          </a:p>
          <a:p>
            <a:pPr algn="ctr" defTabSz="762000" eaLnBrk="0" hangingPunct="0"/>
            <a:r>
              <a:rPr lang="de-DE" sz="1800" b="1">
                <a:solidFill>
                  <a:srgbClr val="000000"/>
                </a:solidFill>
                <a:latin typeface="Arial" pitchFamily="34" charset="0"/>
                <a:ea typeface="ＭＳ Ｐゴシック" charset="-128"/>
              </a:rPr>
              <a:t>oder Tod</a:t>
            </a:r>
          </a:p>
        </p:txBody>
      </p:sp>
      <p:sp>
        <p:nvSpPr>
          <p:cNvPr id="867362" name="Rectangle 37"/>
          <p:cNvSpPr>
            <a:spLocks noChangeArrowheads="1"/>
          </p:cNvSpPr>
          <p:nvPr/>
        </p:nvSpPr>
        <p:spPr bwMode="auto">
          <a:xfrm>
            <a:off x="8166100" y="3236913"/>
            <a:ext cx="1419225" cy="698500"/>
          </a:xfrm>
          <a:prstGeom prst="rect">
            <a:avLst/>
          </a:prstGeom>
          <a:solidFill>
            <a:srgbClr val="0033CC"/>
          </a:solidFill>
          <a:ln w="12700">
            <a:noFill/>
            <a:miter lim="800000"/>
            <a:headEnd/>
            <a:tailEnd/>
          </a:ln>
        </p:spPr>
        <p:txBody>
          <a:bodyPr lIns="90488" tIns="44450" rIns="90488" bIns="44450">
            <a:spAutoFit/>
          </a:bodyPr>
          <a:lstStyle/>
          <a:p>
            <a:pPr algn="ctr" defTabSz="762000" eaLnBrk="0" hangingPunct="0"/>
            <a:r>
              <a:rPr lang="de-DE" sz="2000" b="1">
                <a:latin typeface="Arial" pitchFamily="34" charset="0"/>
                <a:ea typeface="ＭＳ Ｐゴシック" charset="-128"/>
              </a:rPr>
              <a:t>Placebo (n = 202)</a:t>
            </a:r>
          </a:p>
        </p:txBody>
      </p:sp>
      <p:sp>
        <p:nvSpPr>
          <p:cNvPr id="867363" name="Rectangle 38"/>
          <p:cNvSpPr>
            <a:spLocks noChangeArrowheads="1"/>
          </p:cNvSpPr>
          <p:nvPr/>
        </p:nvSpPr>
        <p:spPr bwMode="auto">
          <a:xfrm>
            <a:off x="8137525" y="4149725"/>
            <a:ext cx="1466850" cy="698500"/>
          </a:xfrm>
          <a:prstGeom prst="rect">
            <a:avLst/>
          </a:prstGeom>
          <a:solidFill>
            <a:srgbClr val="EF9100"/>
          </a:solidFill>
          <a:ln w="12700">
            <a:noFill/>
            <a:miter lim="800000"/>
            <a:headEnd/>
            <a:tailEnd/>
          </a:ln>
        </p:spPr>
        <p:txBody>
          <a:bodyPr lIns="90488" tIns="44450" rIns="90488" bIns="44450">
            <a:spAutoFit/>
          </a:bodyPr>
          <a:lstStyle/>
          <a:p>
            <a:pPr algn="ctr" defTabSz="762000" eaLnBrk="0" hangingPunct="0"/>
            <a:r>
              <a:rPr lang="de-DE" sz="2000" b="1">
                <a:latin typeface="Arial" pitchFamily="34" charset="0"/>
                <a:ea typeface="ＭＳ Ｐゴシック" charset="-128"/>
              </a:rPr>
              <a:t>Captopril</a:t>
            </a:r>
          </a:p>
          <a:p>
            <a:pPr algn="ctr" defTabSz="762000" eaLnBrk="0" hangingPunct="0"/>
            <a:r>
              <a:rPr lang="de-DE" sz="2000" b="1">
                <a:latin typeface="Arial" pitchFamily="34" charset="0"/>
                <a:ea typeface="ＭＳ Ｐゴシック" charset="-128"/>
              </a:rPr>
              <a:t>(n = 207)</a:t>
            </a:r>
          </a:p>
        </p:txBody>
      </p:sp>
      <p:sp>
        <p:nvSpPr>
          <p:cNvPr id="867364" name="Rectangle 39"/>
          <p:cNvSpPr>
            <a:spLocks noChangeArrowheads="1"/>
          </p:cNvSpPr>
          <p:nvPr/>
        </p:nvSpPr>
        <p:spPr bwMode="auto">
          <a:xfrm>
            <a:off x="6858000" y="3919538"/>
            <a:ext cx="1039813" cy="301625"/>
          </a:xfrm>
          <a:prstGeom prst="rect">
            <a:avLst/>
          </a:prstGeom>
          <a:noFill/>
          <a:ln w="12700">
            <a:noFill/>
            <a:miter lim="800000"/>
            <a:headEnd/>
            <a:tailEnd/>
          </a:ln>
        </p:spPr>
        <p:txBody>
          <a:bodyPr wrap="none" lIns="90488" tIns="44450" rIns="90488" bIns="44450">
            <a:spAutoFit/>
          </a:bodyPr>
          <a:lstStyle/>
          <a:p>
            <a:pPr defTabSz="762000" eaLnBrk="0" hangingPunct="0"/>
            <a:r>
              <a:rPr lang="de-DE" sz="1400">
                <a:solidFill>
                  <a:srgbClr val="000000"/>
                </a:solidFill>
                <a:latin typeface="Arial" pitchFamily="34" charset="0"/>
                <a:ea typeface="ＭＳ Ｐゴシック" charset="-128"/>
              </a:rPr>
              <a:t>p &lt; 0,005</a:t>
            </a:r>
          </a:p>
        </p:txBody>
      </p:sp>
      <p:sp>
        <p:nvSpPr>
          <p:cNvPr id="867365" name="Rectangle 40"/>
          <p:cNvSpPr>
            <a:spLocks noChangeArrowheads="1"/>
          </p:cNvSpPr>
          <p:nvPr/>
        </p:nvSpPr>
        <p:spPr bwMode="auto">
          <a:xfrm>
            <a:off x="682625" y="1219200"/>
            <a:ext cx="8794750" cy="1093788"/>
          </a:xfrm>
          <a:prstGeom prst="rect">
            <a:avLst/>
          </a:prstGeom>
          <a:noFill/>
          <a:ln w="12700">
            <a:noFill/>
            <a:miter lim="800000"/>
            <a:headEnd/>
            <a:tailEnd/>
          </a:ln>
        </p:spPr>
        <p:txBody>
          <a:bodyPr wrap="none" lIns="90488" tIns="44450" rIns="90488" bIns="44450">
            <a:spAutoFit/>
          </a:bodyPr>
          <a:lstStyle/>
          <a:p>
            <a:pPr defTabSz="762000" eaLnBrk="0" hangingPunct="0">
              <a:lnSpc>
                <a:spcPct val="110000"/>
              </a:lnSpc>
            </a:pPr>
            <a:r>
              <a:rPr lang="de-DE" sz="2000" b="1">
                <a:solidFill>
                  <a:srgbClr val="000000"/>
                </a:solidFill>
                <a:latin typeface="Arial" pitchFamily="34" charset="0"/>
                <a:ea typeface="ＭＳ Ｐゴシック" charset="-128"/>
              </a:rPr>
              <a:t>Typ I Diabetiker, Proteinurie &gt;500 mg/die, S-Kreatinin &lt;2,5 mg%</a:t>
            </a:r>
          </a:p>
          <a:p>
            <a:pPr defTabSz="762000" eaLnBrk="0" hangingPunct="0">
              <a:lnSpc>
                <a:spcPct val="110000"/>
              </a:lnSpc>
            </a:pPr>
            <a:r>
              <a:rPr lang="de-DE" sz="2000" b="1">
                <a:solidFill>
                  <a:srgbClr val="000000"/>
                </a:solidFill>
                <a:latin typeface="Arial" pitchFamily="34" charset="0"/>
                <a:ea typeface="ＭＳ Ｐゴシック" charset="-128"/>
              </a:rPr>
              <a:t>3 x 25 mg Captopril oder Plazebo</a:t>
            </a:r>
          </a:p>
          <a:p>
            <a:pPr defTabSz="762000" eaLnBrk="0" hangingPunct="0">
              <a:lnSpc>
                <a:spcPct val="110000"/>
              </a:lnSpc>
            </a:pPr>
            <a:r>
              <a:rPr lang="de-DE" sz="2000" b="1">
                <a:solidFill>
                  <a:srgbClr val="000000"/>
                </a:solidFill>
                <a:latin typeface="Arial" pitchFamily="34" charset="0"/>
                <a:ea typeface="ＭＳ Ｐゴシック" charset="-128"/>
              </a:rPr>
              <a:t>60% der Patienten hypertensiv, mittleres HbA</a:t>
            </a:r>
            <a:r>
              <a:rPr lang="de-DE" sz="2000" b="1" baseline="-25000">
                <a:solidFill>
                  <a:srgbClr val="000000"/>
                </a:solidFill>
                <a:latin typeface="Arial" pitchFamily="34" charset="0"/>
                <a:ea typeface="ＭＳ Ｐゴシック" charset="-128"/>
              </a:rPr>
              <a:t>1c</a:t>
            </a:r>
            <a:r>
              <a:rPr lang="de-DE" sz="2000" b="1">
                <a:solidFill>
                  <a:srgbClr val="000000"/>
                </a:solidFill>
                <a:latin typeface="Arial" pitchFamily="34" charset="0"/>
                <a:ea typeface="ＭＳ Ｐゴシック" charset="-128"/>
              </a:rPr>
              <a:t> 11,5 %</a:t>
            </a:r>
          </a:p>
        </p:txBody>
      </p:sp>
      <p:sp>
        <p:nvSpPr>
          <p:cNvPr id="867366" name="Oval 41"/>
          <p:cNvSpPr>
            <a:spLocks noChangeArrowheads="1"/>
          </p:cNvSpPr>
          <p:nvPr/>
        </p:nvSpPr>
        <p:spPr bwMode="auto">
          <a:xfrm>
            <a:off x="515938" y="1381125"/>
            <a:ext cx="125412" cy="119063"/>
          </a:xfrm>
          <a:prstGeom prst="ellipse">
            <a:avLst/>
          </a:prstGeom>
          <a:solidFill>
            <a:srgbClr val="336699"/>
          </a:solidFill>
          <a:ln w="12700">
            <a:noFill/>
            <a:round/>
            <a:headEnd/>
            <a:tailEnd/>
          </a:ln>
        </p:spPr>
        <p:txBody>
          <a:bodyPr wrap="none" anchor="ctr"/>
          <a:lstStyle/>
          <a:p>
            <a:pPr eaLnBrk="0" hangingPunct="0"/>
            <a:endParaRPr lang="de-DE" sz="900">
              <a:solidFill>
                <a:schemeClr val="tx1"/>
              </a:solidFill>
              <a:latin typeface="Times" charset="0"/>
              <a:ea typeface="ＭＳ Ｐゴシック" charset="-128"/>
            </a:endParaRPr>
          </a:p>
        </p:txBody>
      </p:sp>
      <p:sp>
        <p:nvSpPr>
          <p:cNvPr id="867367" name="Oval 42"/>
          <p:cNvSpPr>
            <a:spLocks noChangeArrowheads="1"/>
          </p:cNvSpPr>
          <p:nvPr/>
        </p:nvSpPr>
        <p:spPr bwMode="auto">
          <a:xfrm>
            <a:off x="515938" y="1709738"/>
            <a:ext cx="125412" cy="119062"/>
          </a:xfrm>
          <a:prstGeom prst="ellipse">
            <a:avLst/>
          </a:prstGeom>
          <a:solidFill>
            <a:srgbClr val="336699"/>
          </a:solidFill>
          <a:ln w="12700">
            <a:noFill/>
            <a:round/>
            <a:headEnd/>
            <a:tailEnd/>
          </a:ln>
        </p:spPr>
        <p:txBody>
          <a:bodyPr wrap="none" anchor="ctr"/>
          <a:lstStyle/>
          <a:p>
            <a:pPr eaLnBrk="0" hangingPunct="0"/>
            <a:endParaRPr lang="de-DE" sz="900">
              <a:solidFill>
                <a:schemeClr val="tx1"/>
              </a:solidFill>
              <a:latin typeface="Times" charset="0"/>
              <a:ea typeface="ＭＳ Ｐゴシック" charset="-128"/>
            </a:endParaRPr>
          </a:p>
        </p:txBody>
      </p:sp>
      <p:sp>
        <p:nvSpPr>
          <p:cNvPr id="867368" name="Oval 43"/>
          <p:cNvSpPr>
            <a:spLocks noChangeArrowheads="1"/>
          </p:cNvSpPr>
          <p:nvPr/>
        </p:nvSpPr>
        <p:spPr bwMode="auto">
          <a:xfrm>
            <a:off x="515938" y="2057400"/>
            <a:ext cx="125412" cy="119063"/>
          </a:xfrm>
          <a:prstGeom prst="ellipse">
            <a:avLst/>
          </a:prstGeom>
          <a:solidFill>
            <a:srgbClr val="336699"/>
          </a:solidFill>
          <a:ln w="12700">
            <a:noFill/>
            <a:round/>
            <a:headEnd/>
            <a:tailEnd/>
          </a:ln>
        </p:spPr>
        <p:txBody>
          <a:bodyPr wrap="none" anchor="ctr"/>
          <a:lstStyle/>
          <a:p>
            <a:pPr eaLnBrk="0" hangingPunct="0"/>
            <a:endParaRPr lang="de-DE" sz="900">
              <a:solidFill>
                <a:schemeClr val="tx1"/>
              </a:solidFill>
              <a:latin typeface="Times" charset="0"/>
              <a:ea typeface="ＭＳ Ｐゴシック" charset="-128"/>
            </a:endParaRPr>
          </a:p>
        </p:txBody>
      </p:sp>
      <p:sp>
        <p:nvSpPr>
          <p:cNvPr id="867369" name="Line 44"/>
          <p:cNvSpPr>
            <a:spLocks noChangeShapeType="1"/>
          </p:cNvSpPr>
          <p:nvPr/>
        </p:nvSpPr>
        <p:spPr bwMode="auto">
          <a:xfrm flipH="1">
            <a:off x="2573338" y="2663825"/>
            <a:ext cx="98425" cy="0"/>
          </a:xfrm>
          <a:prstGeom prst="line">
            <a:avLst/>
          </a:prstGeom>
          <a:noFill/>
          <a:ln w="19050">
            <a:solidFill>
              <a:srgbClr val="000000"/>
            </a:solidFill>
            <a:round/>
            <a:headEnd/>
            <a:tailEnd/>
          </a:ln>
        </p:spPr>
        <p:txBody>
          <a:bodyPr wrap="none" anchor="ctr"/>
          <a:lstStyle/>
          <a:p>
            <a:endParaRPr lang="de-DE"/>
          </a:p>
        </p:txBody>
      </p:sp>
      <p:sp>
        <p:nvSpPr>
          <p:cNvPr id="867370" name="Freeform 45"/>
          <p:cNvSpPr>
            <a:spLocks/>
          </p:cNvSpPr>
          <p:nvPr/>
        </p:nvSpPr>
        <p:spPr bwMode="auto">
          <a:xfrm>
            <a:off x="2771775" y="5118100"/>
            <a:ext cx="2528888" cy="241300"/>
          </a:xfrm>
          <a:custGeom>
            <a:avLst/>
            <a:gdLst>
              <a:gd name="T0" fmla="*/ 0 w 1594"/>
              <a:gd name="T1" fmla="*/ 2147483647 h 152"/>
              <a:gd name="T2" fmla="*/ 2147483647 w 1594"/>
              <a:gd name="T3" fmla="*/ 2147483647 h 152"/>
              <a:gd name="T4" fmla="*/ 2147483647 w 1594"/>
              <a:gd name="T5" fmla="*/ 2147483647 h 152"/>
              <a:gd name="T6" fmla="*/ 2147483647 w 1594"/>
              <a:gd name="T7" fmla="*/ 2147483647 h 152"/>
              <a:gd name="T8" fmla="*/ 2147483647 w 1594"/>
              <a:gd name="T9" fmla="*/ 2147483647 h 152"/>
              <a:gd name="T10" fmla="*/ 2147483647 w 1594"/>
              <a:gd name="T11" fmla="*/ 2147483647 h 152"/>
              <a:gd name="T12" fmla="*/ 2147483647 w 1594"/>
              <a:gd name="T13" fmla="*/ 2147483647 h 152"/>
              <a:gd name="T14" fmla="*/ 2147483647 w 1594"/>
              <a:gd name="T15" fmla="*/ 2147483647 h 152"/>
              <a:gd name="T16" fmla="*/ 2147483647 w 1594"/>
              <a:gd name="T17" fmla="*/ 2147483647 h 152"/>
              <a:gd name="T18" fmla="*/ 2147483647 w 1594"/>
              <a:gd name="T19" fmla="*/ 2147483647 h 152"/>
              <a:gd name="T20" fmla="*/ 2147483647 w 1594"/>
              <a:gd name="T21" fmla="*/ 2147483647 h 152"/>
              <a:gd name="T22" fmla="*/ 2147483647 w 1594"/>
              <a:gd name="T23" fmla="*/ 2147483647 h 152"/>
              <a:gd name="T24" fmla="*/ 2147483647 w 1594"/>
              <a:gd name="T25" fmla="*/ 0 h 152"/>
              <a:gd name="T26" fmla="*/ 2147483647 w 1594"/>
              <a:gd name="T27" fmla="*/ 0 h 1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94"/>
              <a:gd name="T43" fmla="*/ 0 h 152"/>
              <a:gd name="T44" fmla="*/ 1594 w 1594"/>
              <a:gd name="T45" fmla="*/ 152 h 1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94" h="152">
                <a:moveTo>
                  <a:pt x="0" y="148"/>
                </a:moveTo>
                <a:lnTo>
                  <a:pt x="514" y="152"/>
                </a:lnTo>
                <a:lnTo>
                  <a:pt x="512" y="134"/>
                </a:lnTo>
                <a:lnTo>
                  <a:pt x="612" y="136"/>
                </a:lnTo>
                <a:lnTo>
                  <a:pt x="612" y="116"/>
                </a:lnTo>
                <a:lnTo>
                  <a:pt x="1034" y="116"/>
                </a:lnTo>
                <a:lnTo>
                  <a:pt x="1034" y="76"/>
                </a:lnTo>
                <a:lnTo>
                  <a:pt x="1194" y="76"/>
                </a:lnTo>
                <a:lnTo>
                  <a:pt x="1194" y="54"/>
                </a:lnTo>
                <a:lnTo>
                  <a:pt x="1364" y="54"/>
                </a:lnTo>
                <a:lnTo>
                  <a:pt x="1366" y="34"/>
                </a:lnTo>
                <a:lnTo>
                  <a:pt x="1422" y="34"/>
                </a:lnTo>
                <a:lnTo>
                  <a:pt x="1420" y="0"/>
                </a:lnTo>
                <a:lnTo>
                  <a:pt x="1594" y="0"/>
                </a:lnTo>
              </a:path>
            </a:pathLst>
          </a:custGeom>
          <a:noFill/>
          <a:ln w="25400" cap="rnd">
            <a:solidFill>
              <a:srgbClr val="EF9100"/>
            </a:solidFill>
            <a:round/>
            <a:headEnd/>
            <a:tailEnd/>
          </a:ln>
        </p:spPr>
        <p:txBody>
          <a:bodyPr/>
          <a:lstStyle/>
          <a:p>
            <a:pPr eaLnBrk="0" hangingPunct="0"/>
            <a:endParaRPr lang="de-DE" sz="900">
              <a:solidFill>
                <a:schemeClr val="tx1"/>
              </a:solidFill>
              <a:latin typeface="Times" charset="0"/>
              <a:ea typeface="ＭＳ Ｐゴシック" charset="-128"/>
            </a:endParaRPr>
          </a:p>
        </p:txBody>
      </p:sp>
      <p:sp>
        <p:nvSpPr>
          <p:cNvPr id="867371" name="Freeform 46"/>
          <p:cNvSpPr>
            <a:spLocks/>
          </p:cNvSpPr>
          <p:nvPr/>
        </p:nvSpPr>
        <p:spPr bwMode="auto">
          <a:xfrm>
            <a:off x="5287963" y="4438650"/>
            <a:ext cx="1787525" cy="679450"/>
          </a:xfrm>
          <a:custGeom>
            <a:avLst/>
            <a:gdLst>
              <a:gd name="T0" fmla="*/ 2147483647 w 1126"/>
              <a:gd name="T1" fmla="*/ 2147483647 h 428"/>
              <a:gd name="T2" fmla="*/ 0 w 1126"/>
              <a:gd name="T3" fmla="*/ 2147483647 h 428"/>
              <a:gd name="T4" fmla="*/ 2147483647 w 1126"/>
              <a:gd name="T5" fmla="*/ 2147483647 h 428"/>
              <a:gd name="T6" fmla="*/ 2147483647 w 1126"/>
              <a:gd name="T7" fmla="*/ 2147483647 h 428"/>
              <a:gd name="T8" fmla="*/ 2147483647 w 1126"/>
              <a:gd name="T9" fmla="*/ 2147483647 h 428"/>
              <a:gd name="T10" fmla="*/ 2147483647 w 1126"/>
              <a:gd name="T11" fmla="*/ 2147483647 h 428"/>
              <a:gd name="T12" fmla="*/ 2147483647 w 1126"/>
              <a:gd name="T13" fmla="*/ 2147483647 h 428"/>
              <a:gd name="T14" fmla="*/ 2147483647 w 1126"/>
              <a:gd name="T15" fmla="*/ 2147483647 h 428"/>
              <a:gd name="T16" fmla="*/ 2147483647 w 1126"/>
              <a:gd name="T17" fmla="*/ 2147483647 h 428"/>
              <a:gd name="T18" fmla="*/ 2147483647 w 1126"/>
              <a:gd name="T19" fmla="*/ 2147483647 h 428"/>
              <a:gd name="T20" fmla="*/ 2147483647 w 1126"/>
              <a:gd name="T21" fmla="*/ 2147483647 h 428"/>
              <a:gd name="T22" fmla="*/ 2147483647 w 1126"/>
              <a:gd name="T23" fmla="*/ 2147483647 h 428"/>
              <a:gd name="T24" fmla="*/ 2147483647 w 1126"/>
              <a:gd name="T25" fmla="*/ 2147483647 h 428"/>
              <a:gd name="T26" fmla="*/ 2147483647 w 1126"/>
              <a:gd name="T27" fmla="*/ 2147483647 h 428"/>
              <a:gd name="T28" fmla="*/ 2147483647 w 1126"/>
              <a:gd name="T29" fmla="*/ 2147483647 h 428"/>
              <a:gd name="T30" fmla="*/ 2147483647 w 1126"/>
              <a:gd name="T31" fmla="*/ 2147483647 h 428"/>
              <a:gd name="T32" fmla="*/ 2147483647 w 1126"/>
              <a:gd name="T33" fmla="*/ 2147483647 h 428"/>
              <a:gd name="T34" fmla="*/ 2147483647 w 1126"/>
              <a:gd name="T35" fmla="*/ 2147483647 h 428"/>
              <a:gd name="T36" fmla="*/ 2147483647 w 1126"/>
              <a:gd name="T37" fmla="*/ 2147483647 h 428"/>
              <a:gd name="T38" fmla="*/ 2147483647 w 1126"/>
              <a:gd name="T39" fmla="*/ 2147483647 h 428"/>
              <a:gd name="T40" fmla="*/ 2147483647 w 1126"/>
              <a:gd name="T41" fmla="*/ 2147483647 h 428"/>
              <a:gd name="T42" fmla="*/ 2147483647 w 1126"/>
              <a:gd name="T43" fmla="*/ 2147483647 h 428"/>
              <a:gd name="T44" fmla="*/ 2147483647 w 1126"/>
              <a:gd name="T45" fmla="*/ 2147483647 h 428"/>
              <a:gd name="T46" fmla="*/ 2147483647 w 1126"/>
              <a:gd name="T47" fmla="*/ 2147483647 h 428"/>
              <a:gd name="T48" fmla="*/ 2147483647 w 1126"/>
              <a:gd name="T49" fmla="*/ 0 h 428"/>
              <a:gd name="T50" fmla="*/ 2147483647 w 1126"/>
              <a:gd name="T51" fmla="*/ 0 h 4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26"/>
              <a:gd name="T79" fmla="*/ 0 h 428"/>
              <a:gd name="T80" fmla="*/ 1126 w 1126"/>
              <a:gd name="T81" fmla="*/ 428 h 4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26" h="428">
                <a:moveTo>
                  <a:pt x="2" y="428"/>
                </a:moveTo>
                <a:cubicBezTo>
                  <a:pt x="0" y="411"/>
                  <a:pt x="0" y="417"/>
                  <a:pt x="0" y="410"/>
                </a:cubicBezTo>
                <a:lnTo>
                  <a:pt x="2" y="388"/>
                </a:lnTo>
                <a:lnTo>
                  <a:pt x="92" y="388"/>
                </a:lnTo>
                <a:lnTo>
                  <a:pt x="94" y="362"/>
                </a:lnTo>
                <a:lnTo>
                  <a:pt x="260" y="360"/>
                </a:lnTo>
                <a:lnTo>
                  <a:pt x="258" y="342"/>
                </a:lnTo>
                <a:lnTo>
                  <a:pt x="404" y="342"/>
                </a:lnTo>
                <a:lnTo>
                  <a:pt x="404" y="316"/>
                </a:lnTo>
                <a:lnTo>
                  <a:pt x="494" y="316"/>
                </a:lnTo>
                <a:lnTo>
                  <a:pt x="492" y="276"/>
                </a:lnTo>
                <a:lnTo>
                  <a:pt x="592" y="276"/>
                </a:lnTo>
                <a:lnTo>
                  <a:pt x="592" y="238"/>
                </a:lnTo>
                <a:lnTo>
                  <a:pt x="666" y="238"/>
                </a:lnTo>
                <a:lnTo>
                  <a:pt x="666" y="208"/>
                </a:lnTo>
                <a:lnTo>
                  <a:pt x="754" y="208"/>
                </a:lnTo>
                <a:lnTo>
                  <a:pt x="754" y="160"/>
                </a:lnTo>
                <a:lnTo>
                  <a:pt x="908" y="160"/>
                </a:lnTo>
                <a:lnTo>
                  <a:pt x="906" y="128"/>
                </a:lnTo>
                <a:lnTo>
                  <a:pt x="950" y="128"/>
                </a:lnTo>
                <a:lnTo>
                  <a:pt x="948" y="94"/>
                </a:lnTo>
                <a:lnTo>
                  <a:pt x="972" y="94"/>
                </a:lnTo>
                <a:lnTo>
                  <a:pt x="970" y="58"/>
                </a:lnTo>
                <a:lnTo>
                  <a:pt x="1004" y="58"/>
                </a:lnTo>
                <a:lnTo>
                  <a:pt x="1004" y="0"/>
                </a:lnTo>
                <a:lnTo>
                  <a:pt x="1126" y="0"/>
                </a:lnTo>
              </a:path>
            </a:pathLst>
          </a:custGeom>
          <a:noFill/>
          <a:ln w="25400" cap="rnd">
            <a:solidFill>
              <a:srgbClr val="EF9100"/>
            </a:solidFill>
            <a:round/>
            <a:headEnd/>
            <a:tailEnd/>
          </a:ln>
        </p:spPr>
        <p:txBody>
          <a:bodyPr/>
          <a:lstStyle/>
          <a:p>
            <a:pPr eaLnBrk="0" hangingPunct="0"/>
            <a:endParaRPr lang="de-DE" sz="900">
              <a:solidFill>
                <a:schemeClr val="tx1"/>
              </a:solidFill>
              <a:latin typeface="Times" charset="0"/>
              <a:ea typeface="ＭＳ Ｐゴシック" charset="-128"/>
            </a:endParaRPr>
          </a:p>
        </p:txBody>
      </p:sp>
      <p:sp>
        <p:nvSpPr>
          <p:cNvPr id="867372" name="Line 47"/>
          <p:cNvSpPr>
            <a:spLocks noChangeShapeType="1"/>
          </p:cNvSpPr>
          <p:nvPr/>
        </p:nvSpPr>
        <p:spPr bwMode="auto">
          <a:xfrm>
            <a:off x="7070725" y="4438650"/>
            <a:ext cx="698500" cy="0"/>
          </a:xfrm>
          <a:prstGeom prst="line">
            <a:avLst/>
          </a:prstGeom>
          <a:noFill/>
          <a:ln w="25400" cap="rnd">
            <a:solidFill>
              <a:srgbClr val="EF9100"/>
            </a:solidFill>
            <a:round/>
            <a:headEnd/>
            <a:tailEnd/>
          </a:ln>
        </p:spPr>
        <p:txBody>
          <a:bodyPr/>
          <a:lstStyle/>
          <a:p>
            <a:endParaRPr lang="de-DE"/>
          </a:p>
        </p:txBody>
      </p:sp>
      <p:sp>
        <p:nvSpPr>
          <p:cNvPr id="45" name="Textfeld 44"/>
          <p:cNvSpPr txBox="1"/>
          <p:nvPr/>
        </p:nvSpPr>
        <p:spPr>
          <a:xfrm>
            <a:off x="0" y="1019145"/>
            <a:ext cx="881973" cy="400110"/>
          </a:xfrm>
          <a:prstGeom prst="rect">
            <a:avLst/>
          </a:prstGeom>
          <a:noFill/>
        </p:spPr>
        <p:txBody>
          <a:bodyPr wrap="none" rtlCol="0">
            <a:spAutoFit/>
          </a:bodyPr>
          <a:lstStyle/>
          <a:p>
            <a:r>
              <a:rPr lang="de-DE" sz="2000" dirty="0" smtClean="0">
                <a:hlinkClick r:id="rId2" action="ppaction://hlinksldjump"/>
              </a:rPr>
              <a:t>zurück</a:t>
            </a:r>
            <a:endParaRPr lang="de-DE" sz="2000" dirty="0"/>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Oval 1027"/>
          <p:cNvSpPr>
            <a:spLocks noChangeArrowheads="1"/>
          </p:cNvSpPr>
          <p:nvPr/>
        </p:nvSpPr>
        <p:spPr bwMode="auto">
          <a:xfrm>
            <a:off x="1452563" y="3122613"/>
            <a:ext cx="1584325" cy="720725"/>
          </a:xfrm>
          <a:prstGeom prst="ellipse">
            <a:avLst/>
          </a:prstGeom>
          <a:noFill/>
          <a:ln w="7938">
            <a:solidFill>
              <a:schemeClr val="tx1"/>
            </a:solidFill>
            <a:round/>
            <a:headEnd/>
            <a:tailEnd/>
          </a:ln>
          <a:effectLst/>
        </p:spPr>
        <p:txBody>
          <a:bodyPr wrap="none" anchor="ctr">
            <a:spAutoFit/>
          </a:bodyPr>
          <a:lstStyle/>
          <a:p>
            <a:endParaRPr lang="de-DE"/>
          </a:p>
        </p:txBody>
      </p:sp>
      <p:sp>
        <p:nvSpPr>
          <p:cNvPr id="421892" name="Text Box 1028"/>
          <p:cNvSpPr txBox="1">
            <a:spLocks noChangeArrowheads="1"/>
          </p:cNvSpPr>
          <p:nvPr/>
        </p:nvSpPr>
        <p:spPr bwMode="auto">
          <a:xfrm>
            <a:off x="1477620" y="3249613"/>
            <a:ext cx="1515158" cy="461665"/>
          </a:xfrm>
          <a:prstGeom prst="rect">
            <a:avLst/>
          </a:prstGeom>
          <a:noFill/>
          <a:ln w="7938">
            <a:noFill/>
            <a:miter lim="800000"/>
            <a:headEnd/>
            <a:tailEnd/>
          </a:ln>
          <a:effectLst/>
        </p:spPr>
        <p:txBody>
          <a:bodyPr wrap="none">
            <a:spAutoFit/>
          </a:bodyPr>
          <a:lstStyle/>
          <a:p>
            <a:r>
              <a:rPr lang="de-DE" sz="2400">
                <a:solidFill>
                  <a:schemeClr val="tx1"/>
                </a:solidFill>
                <a:latin typeface="Arial" pitchFamily="34" charset="0"/>
              </a:rPr>
              <a:t>FGF-23 </a:t>
            </a:r>
            <a:r>
              <a:rPr lang="de-DE" sz="2400" b="1">
                <a:solidFill>
                  <a:schemeClr val="tx1"/>
                </a:solidFill>
                <a:latin typeface="Arial" pitchFamily="34" charset="0"/>
                <a:sym typeface="Symbol" pitchFamily="18" charset="2"/>
              </a:rPr>
              <a:t></a:t>
            </a:r>
          </a:p>
        </p:txBody>
      </p:sp>
      <p:sp>
        <p:nvSpPr>
          <p:cNvPr id="421893" name="AutoShape 1029"/>
          <p:cNvSpPr>
            <a:spLocks noChangeArrowheads="1"/>
          </p:cNvSpPr>
          <p:nvPr/>
        </p:nvSpPr>
        <p:spPr bwMode="auto">
          <a:xfrm rot="16200000" flipH="1">
            <a:off x="4401344" y="-1581944"/>
            <a:ext cx="1371600" cy="7126288"/>
          </a:xfrm>
          <a:custGeom>
            <a:avLst/>
            <a:gdLst>
              <a:gd name="G0" fmla="+- 8999 0 0"/>
              <a:gd name="G1" fmla="+- 21600 0 8999"/>
              <a:gd name="G2" fmla="*/ 8999 1 2"/>
              <a:gd name="G3" fmla="+- 21600 0 G2"/>
              <a:gd name="G4" fmla="+/ 8999 21600 2"/>
              <a:gd name="G5" fmla="+/ G1 0 2"/>
              <a:gd name="G6" fmla="*/ 21600 21600 8999"/>
              <a:gd name="G7" fmla="*/ G6 1 2"/>
              <a:gd name="G8" fmla="+- 21600 0 G7"/>
              <a:gd name="G9" fmla="*/ 21600 1 2"/>
              <a:gd name="G10" fmla="+- 8999 0 G9"/>
              <a:gd name="G11" fmla="?: G10 G8 0"/>
              <a:gd name="G12" fmla="?: G10 G7 21600"/>
              <a:gd name="T0" fmla="*/ 17100 w 21600"/>
              <a:gd name="T1" fmla="*/ 10800 h 21600"/>
              <a:gd name="T2" fmla="*/ 10800 w 21600"/>
              <a:gd name="T3" fmla="*/ 21600 h 21600"/>
              <a:gd name="T4" fmla="*/ 4500 w 21600"/>
              <a:gd name="T5" fmla="*/ 10800 h 21600"/>
              <a:gd name="T6" fmla="*/ 10800 w 21600"/>
              <a:gd name="T7" fmla="*/ 0 h 21600"/>
              <a:gd name="T8" fmla="*/ 6300 w 21600"/>
              <a:gd name="T9" fmla="*/ 6300 h 21600"/>
              <a:gd name="T10" fmla="*/ 15300 w 21600"/>
              <a:gd name="T11" fmla="*/ 15300 h 21600"/>
            </a:gdLst>
            <a:ahLst/>
            <a:cxnLst>
              <a:cxn ang="0">
                <a:pos x="T0" y="T1"/>
              </a:cxn>
              <a:cxn ang="0">
                <a:pos x="T2" y="T3"/>
              </a:cxn>
              <a:cxn ang="0">
                <a:pos x="T4" y="T5"/>
              </a:cxn>
              <a:cxn ang="0">
                <a:pos x="T6" y="T7"/>
              </a:cxn>
            </a:cxnLst>
            <a:rect l="T8" t="T9" r="T10" b="T11"/>
            <a:pathLst>
              <a:path w="21600" h="21600">
                <a:moveTo>
                  <a:pt x="0" y="0"/>
                </a:moveTo>
                <a:lnTo>
                  <a:pt x="8999" y="21600"/>
                </a:lnTo>
                <a:lnTo>
                  <a:pt x="12601" y="21600"/>
                </a:lnTo>
                <a:lnTo>
                  <a:pt x="21600" y="0"/>
                </a:lnTo>
                <a:close/>
              </a:path>
            </a:pathLst>
          </a:custGeom>
          <a:solidFill>
            <a:srgbClr val="DDDDDD"/>
          </a:solidFill>
          <a:ln w="7938">
            <a:solidFill>
              <a:schemeClr val="tx1"/>
            </a:solidFill>
            <a:miter lim="800000"/>
            <a:headEnd/>
            <a:tailEnd/>
          </a:ln>
          <a:effectLst/>
        </p:spPr>
        <p:txBody>
          <a:bodyPr anchor="ctr">
            <a:spAutoFit/>
          </a:bodyPr>
          <a:lstStyle/>
          <a:p>
            <a:endParaRPr lang="de-DE"/>
          </a:p>
        </p:txBody>
      </p:sp>
      <p:sp>
        <p:nvSpPr>
          <p:cNvPr id="421894" name="Oval 1030"/>
          <p:cNvSpPr>
            <a:spLocks noChangeArrowheads="1"/>
          </p:cNvSpPr>
          <p:nvPr/>
        </p:nvSpPr>
        <p:spPr bwMode="auto">
          <a:xfrm>
            <a:off x="1452563" y="4156075"/>
            <a:ext cx="1584325" cy="720725"/>
          </a:xfrm>
          <a:prstGeom prst="ellipse">
            <a:avLst/>
          </a:prstGeom>
          <a:noFill/>
          <a:ln w="7938">
            <a:solidFill>
              <a:schemeClr val="tx1"/>
            </a:solidFill>
            <a:round/>
            <a:headEnd/>
            <a:tailEnd/>
          </a:ln>
          <a:effectLst/>
        </p:spPr>
        <p:txBody>
          <a:bodyPr wrap="none" anchor="ctr">
            <a:spAutoFit/>
          </a:bodyPr>
          <a:lstStyle/>
          <a:p>
            <a:endParaRPr lang="de-DE"/>
          </a:p>
        </p:txBody>
      </p:sp>
      <p:sp>
        <p:nvSpPr>
          <p:cNvPr id="421895" name="Text Box 1031"/>
          <p:cNvSpPr txBox="1">
            <a:spLocks noChangeArrowheads="1"/>
          </p:cNvSpPr>
          <p:nvPr/>
        </p:nvSpPr>
        <p:spPr bwMode="auto">
          <a:xfrm>
            <a:off x="1416699" y="4278313"/>
            <a:ext cx="1638589" cy="461665"/>
          </a:xfrm>
          <a:prstGeom prst="rect">
            <a:avLst/>
          </a:prstGeom>
          <a:noFill/>
          <a:ln w="7938">
            <a:noFill/>
            <a:miter lim="800000"/>
            <a:headEnd/>
            <a:tailEnd/>
          </a:ln>
          <a:effectLst/>
        </p:spPr>
        <p:txBody>
          <a:bodyPr wrap="none">
            <a:spAutoFit/>
          </a:bodyPr>
          <a:lstStyle/>
          <a:p>
            <a:r>
              <a:rPr lang="de-DE" sz="2400">
                <a:solidFill>
                  <a:schemeClr val="tx1"/>
                </a:solidFill>
                <a:latin typeface="Arial" pitchFamily="34" charset="0"/>
              </a:rPr>
              <a:t>Calcitriol </a:t>
            </a:r>
            <a:r>
              <a:rPr lang="de-DE" sz="2400" b="1">
                <a:solidFill>
                  <a:schemeClr val="tx1"/>
                </a:solidFill>
                <a:latin typeface="Arial" pitchFamily="34" charset="0"/>
                <a:sym typeface="Symbol" pitchFamily="18" charset="2"/>
              </a:rPr>
              <a:t></a:t>
            </a:r>
          </a:p>
        </p:txBody>
      </p:sp>
      <p:sp>
        <p:nvSpPr>
          <p:cNvPr id="421896" name="Oval 1032"/>
          <p:cNvSpPr>
            <a:spLocks noChangeArrowheads="1"/>
          </p:cNvSpPr>
          <p:nvPr/>
        </p:nvSpPr>
        <p:spPr bwMode="auto">
          <a:xfrm>
            <a:off x="2376488" y="4994275"/>
            <a:ext cx="1204912" cy="720725"/>
          </a:xfrm>
          <a:prstGeom prst="ellipse">
            <a:avLst/>
          </a:prstGeom>
          <a:noFill/>
          <a:ln w="7938">
            <a:solidFill>
              <a:schemeClr val="tx1"/>
            </a:solidFill>
            <a:round/>
            <a:headEnd/>
            <a:tailEnd/>
          </a:ln>
          <a:effectLst/>
        </p:spPr>
        <p:txBody>
          <a:bodyPr anchor="ctr">
            <a:spAutoFit/>
          </a:bodyPr>
          <a:lstStyle/>
          <a:p>
            <a:endParaRPr lang="de-DE"/>
          </a:p>
        </p:txBody>
      </p:sp>
      <p:sp>
        <p:nvSpPr>
          <p:cNvPr id="421897" name="Text Box 1033"/>
          <p:cNvSpPr txBox="1">
            <a:spLocks noChangeArrowheads="1"/>
          </p:cNvSpPr>
          <p:nvPr/>
        </p:nvSpPr>
        <p:spPr bwMode="auto">
          <a:xfrm>
            <a:off x="2584149" y="5116513"/>
            <a:ext cx="849912" cy="461665"/>
          </a:xfrm>
          <a:prstGeom prst="rect">
            <a:avLst/>
          </a:prstGeom>
          <a:noFill/>
          <a:ln w="7938">
            <a:noFill/>
            <a:miter lim="800000"/>
            <a:headEnd/>
            <a:tailEnd/>
          </a:ln>
          <a:effectLst/>
        </p:spPr>
        <p:txBody>
          <a:bodyPr wrap="none">
            <a:spAutoFit/>
          </a:bodyPr>
          <a:lstStyle/>
          <a:p>
            <a:r>
              <a:rPr lang="de-DE" sz="2400" dirty="0" err="1">
                <a:solidFill>
                  <a:schemeClr val="tx1"/>
                </a:solidFill>
                <a:latin typeface="Arial" pitchFamily="34" charset="0"/>
              </a:rPr>
              <a:t>Ca</a:t>
            </a:r>
            <a:r>
              <a:rPr lang="de-DE" sz="2400" dirty="0">
                <a:solidFill>
                  <a:schemeClr val="tx1"/>
                </a:solidFill>
                <a:latin typeface="Arial" pitchFamily="34" charset="0"/>
              </a:rPr>
              <a:t> </a:t>
            </a:r>
            <a:r>
              <a:rPr lang="de-DE" sz="2400" b="1" dirty="0">
                <a:solidFill>
                  <a:schemeClr val="tx1"/>
                </a:solidFill>
                <a:latin typeface="Arial" pitchFamily="34" charset="0"/>
                <a:sym typeface="Symbol" pitchFamily="18" charset="2"/>
              </a:rPr>
              <a:t></a:t>
            </a:r>
            <a:endParaRPr lang="de-DE" sz="2400" b="1" dirty="0">
              <a:solidFill>
                <a:schemeClr val="tx1"/>
              </a:solidFill>
              <a:latin typeface="Arial" pitchFamily="34" charset="0"/>
            </a:endParaRPr>
          </a:p>
        </p:txBody>
      </p:sp>
      <p:sp>
        <p:nvSpPr>
          <p:cNvPr id="421898" name="Oval 1034"/>
          <p:cNvSpPr>
            <a:spLocks noChangeArrowheads="1"/>
          </p:cNvSpPr>
          <p:nvPr/>
        </p:nvSpPr>
        <p:spPr bwMode="auto">
          <a:xfrm>
            <a:off x="4283075" y="4994275"/>
            <a:ext cx="1584325" cy="720725"/>
          </a:xfrm>
          <a:prstGeom prst="ellipse">
            <a:avLst/>
          </a:prstGeom>
          <a:noFill/>
          <a:ln w="7938">
            <a:solidFill>
              <a:schemeClr val="tx1"/>
            </a:solidFill>
            <a:round/>
            <a:headEnd/>
            <a:tailEnd/>
          </a:ln>
          <a:effectLst/>
        </p:spPr>
        <p:txBody>
          <a:bodyPr wrap="none" anchor="ctr">
            <a:spAutoFit/>
          </a:bodyPr>
          <a:lstStyle/>
          <a:p>
            <a:endParaRPr lang="de-DE"/>
          </a:p>
        </p:txBody>
      </p:sp>
      <p:sp>
        <p:nvSpPr>
          <p:cNvPr id="421899" name="Text Box 1035"/>
          <p:cNvSpPr txBox="1">
            <a:spLocks noChangeArrowheads="1"/>
          </p:cNvSpPr>
          <p:nvPr/>
        </p:nvSpPr>
        <p:spPr bwMode="auto">
          <a:xfrm>
            <a:off x="4456330" y="5116513"/>
            <a:ext cx="1071126" cy="461665"/>
          </a:xfrm>
          <a:prstGeom prst="rect">
            <a:avLst/>
          </a:prstGeom>
          <a:noFill/>
          <a:ln w="7938">
            <a:noFill/>
            <a:miter lim="800000"/>
            <a:headEnd/>
            <a:tailEnd/>
          </a:ln>
          <a:effectLst/>
        </p:spPr>
        <p:txBody>
          <a:bodyPr wrap="none">
            <a:spAutoFit/>
          </a:bodyPr>
          <a:lstStyle/>
          <a:p>
            <a:r>
              <a:rPr lang="de-DE" sz="2400">
                <a:solidFill>
                  <a:schemeClr val="tx1"/>
                </a:solidFill>
                <a:latin typeface="Arial" pitchFamily="34" charset="0"/>
              </a:rPr>
              <a:t>PTH </a:t>
            </a:r>
            <a:r>
              <a:rPr lang="de-DE" sz="2400" b="1">
                <a:solidFill>
                  <a:schemeClr val="tx1"/>
                </a:solidFill>
                <a:latin typeface="Arial" pitchFamily="34" charset="0"/>
                <a:sym typeface="Symbol" pitchFamily="18" charset="2"/>
              </a:rPr>
              <a:t></a:t>
            </a:r>
          </a:p>
        </p:txBody>
      </p:sp>
      <p:sp>
        <p:nvSpPr>
          <p:cNvPr id="421900" name="Oval 1036"/>
          <p:cNvSpPr>
            <a:spLocks noChangeArrowheads="1"/>
          </p:cNvSpPr>
          <p:nvPr/>
        </p:nvSpPr>
        <p:spPr bwMode="auto">
          <a:xfrm>
            <a:off x="7239000" y="4994275"/>
            <a:ext cx="1204913" cy="720725"/>
          </a:xfrm>
          <a:prstGeom prst="ellipse">
            <a:avLst/>
          </a:prstGeom>
          <a:noFill/>
          <a:ln w="7938">
            <a:solidFill>
              <a:schemeClr val="tx1"/>
            </a:solidFill>
            <a:round/>
            <a:headEnd/>
            <a:tailEnd/>
          </a:ln>
          <a:effectLst/>
        </p:spPr>
        <p:txBody>
          <a:bodyPr anchor="ctr">
            <a:spAutoFit/>
          </a:bodyPr>
          <a:lstStyle/>
          <a:p>
            <a:endParaRPr lang="de-DE"/>
          </a:p>
        </p:txBody>
      </p:sp>
      <p:sp>
        <p:nvSpPr>
          <p:cNvPr id="421901" name="Text Box 1037"/>
          <p:cNvSpPr txBox="1">
            <a:spLocks noChangeArrowheads="1"/>
          </p:cNvSpPr>
          <p:nvPr/>
        </p:nvSpPr>
        <p:spPr bwMode="auto">
          <a:xfrm>
            <a:off x="7354587" y="5116513"/>
            <a:ext cx="849912" cy="461665"/>
          </a:xfrm>
          <a:prstGeom prst="rect">
            <a:avLst/>
          </a:prstGeom>
          <a:noFill/>
          <a:ln w="7938">
            <a:noFill/>
            <a:miter lim="800000"/>
            <a:headEnd/>
            <a:tailEnd/>
          </a:ln>
          <a:effectLst/>
        </p:spPr>
        <p:txBody>
          <a:bodyPr wrap="none">
            <a:spAutoFit/>
          </a:bodyPr>
          <a:lstStyle/>
          <a:p>
            <a:r>
              <a:rPr lang="de-DE" sz="2400">
                <a:solidFill>
                  <a:schemeClr val="tx1"/>
                </a:solidFill>
                <a:latin typeface="Arial" pitchFamily="34" charset="0"/>
              </a:rPr>
              <a:t>Ca </a:t>
            </a:r>
            <a:r>
              <a:rPr lang="de-DE" sz="2400" b="1">
                <a:solidFill>
                  <a:schemeClr val="tx1"/>
                </a:solidFill>
                <a:latin typeface="Arial" pitchFamily="34" charset="0"/>
                <a:sym typeface="Symbol" pitchFamily="18" charset="2"/>
              </a:rPr>
              <a:t></a:t>
            </a:r>
          </a:p>
        </p:txBody>
      </p:sp>
      <p:sp>
        <p:nvSpPr>
          <p:cNvPr id="421902" name="Oval 1038"/>
          <p:cNvSpPr>
            <a:spLocks noChangeArrowheads="1"/>
          </p:cNvSpPr>
          <p:nvPr/>
        </p:nvSpPr>
        <p:spPr bwMode="auto">
          <a:xfrm>
            <a:off x="4283075" y="3124200"/>
            <a:ext cx="1584325" cy="720725"/>
          </a:xfrm>
          <a:prstGeom prst="ellipse">
            <a:avLst/>
          </a:prstGeom>
          <a:noFill/>
          <a:ln w="7938">
            <a:solidFill>
              <a:schemeClr val="tx1"/>
            </a:solidFill>
            <a:round/>
            <a:headEnd/>
            <a:tailEnd/>
          </a:ln>
          <a:effectLst/>
        </p:spPr>
        <p:txBody>
          <a:bodyPr wrap="none" anchor="ctr">
            <a:spAutoFit/>
          </a:bodyPr>
          <a:lstStyle/>
          <a:p>
            <a:endParaRPr lang="de-DE"/>
          </a:p>
        </p:txBody>
      </p:sp>
      <p:sp>
        <p:nvSpPr>
          <p:cNvPr id="421903" name="Text Box 1039"/>
          <p:cNvSpPr txBox="1">
            <a:spLocks noChangeArrowheads="1"/>
          </p:cNvSpPr>
          <p:nvPr/>
        </p:nvSpPr>
        <p:spPr bwMode="auto">
          <a:xfrm>
            <a:off x="4644066" y="3200400"/>
            <a:ext cx="986167" cy="461665"/>
          </a:xfrm>
          <a:prstGeom prst="rect">
            <a:avLst/>
          </a:prstGeom>
          <a:noFill/>
          <a:ln w="7938">
            <a:noFill/>
            <a:miter lim="800000"/>
            <a:headEnd/>
            <a:tailEnd/>
          </a:ln>
          <a:effectLst/>
        </p:spPr>
        <p:txBody>
          <a:bodyPr wrap="none">
            <a:spAutoFit/>
          </a:bodyPr>
          <a:lstStyle/>
          <a:p>
            <a:r>
              <a:rPr lang="de-DE" sz="2400" dirty="0">
                <a:solidFill>
                  <a:schemeClr val="tx1"/>
                </a:solidFill>
                <a:latin typeface="Arial" pitchFamily="34" charset="0"/>
              </a:rPr>
              <a:t>PO</a:t>
            </a:r>
            <a:r>
              <a:rPr lang="de-DE" sz="2400" baseline="-25000" dirty="0">
                <a:solidFill>
                  <a:schemeClr val="tx1"/>
                </a:solidFill>
                <a:latin typeface="Arial" pitchFamily="34" charset="0"/>
              </a:rPr>
              <a:t>4 </a:t>
            </a:r>
            <a:r>
              <a:rPr lang="de-DE" sz="2400" b="1" dirty="0">
                <a:solidFill>
                  <a:schemeClr val="tx1"/>
                </a:solidFill>
                <a:latin typeface="Arial" pitchFamily="34" charset="0"/>
                <a:sym typeface="Symbol" pitchFamily="18" charset="2"/>
              </a:rPr>
              <a:t></a:t>
            </a:r>
            <a:endParaRPr lang="de-DE" sz="2400" b="1" dirty="0">
              <a:solidFill>
                <a:schemeClr val="tx1"/>
              </a:solidFill>
              <a:latin typeface="Arial" pitchFamily="34" charset="0"/>
            </a:endParaRPr>
          </a:p>
        </p:txBody>
      </p:sp>
      <p:cxnSp>
        <p:nvCxnSpPr>
          <p:cNvPr id="421904" name="AutoShape 1040"/>
          <p:cNvCxnSpPr>
            <a:cxnSpLocks noChangeShapeType="1"/>
            <a:stCxn id="421891" idx="6"/>
            <a:endCxn id="421902" idx="2"/>
          </p:cNvCxnSpPr>
          <p:nvPr/>
        </p:nvCxnSpPr>
        <p:spPr bwMode="auto">
          <a:xfrm>
            <a:off x="3036888" y="3482975"/>
            <a:ext cx="1246187" cy="1588"/>
          </a:xfrm>
          <a:prstGeom prst="curvedConnector3">
            <a:avLst>
              <a:gd name="adj1" fmla="val 49935"/>
            </a:avLst>
          </a:prstGeom>
          <a:noFill/>
          <a:ln w="8001">
            <a:solidFill>
              <a:schemeClr val="tx1"/>
            </a:solidFill>
            <a:round/>
            <a:headEnd/>
            <a:tailEnd type="diamond" w="lg" len="lg"/>
          </a:ln>
          <a:effectLst/>
        </p:spPr>
      </p:cxnSp>
      <p:cxnSp>
        <p:nvCxnSpPr>
          <p:cNvPr id="421905" name="AutoShape 1041"/>
          <p:cNvCxnSpPr>
            <a:cxnSpLocks noChangeShapeType="1"/>
            <a:stCxn id="421902" idx="6"/>
            <a:endCxn id="421906" idx="2"/>
          </p:cNvCxnSpPr>
          <p:nvPr/>
        </p:nvCxnSpPr>
        <p:spPr bwMode="auto">
          <a:xfrm flipV="1">
            <a:off x="5867400" y="3482975"/>
            <a:ext cx="1139825" cy="1588"/>
          </a:xfrm>
          <a:prstGeom prst="curvedConnector3">
            <a:avLst>
              <a:gd name="adj1" fmla="val 50838"/>
            </a:avLst>
          </a:prstGeom>
          <a:noFill/>
          <a:ln w="28575">
            <a:solidFill>
              <a:schemeClr val="tx1"/>
            </a:solidFill>
            <a:round/>
            <a:headEnd/>
            <a:tailEnd type="triangle" w="med" len="med"/>
          </a:ln>
          <a:effectLst/>
        </p:spPr>
      </p:cxnSp>
      <p:sp>
        <p:nvSpPr>
          <p:cNvPr id="421906" name="Oval 1042"/>
          <p:cNvSpPr>
            <a:spLocks noChangeArrowheads="1"/>
          </p:cNvSpPr>
          <p:nvPr/>
        </p:nvSpPr>
        <p:spPr bwMode="auto">
          <a:xfrm>
            <a:off x="7026275" y="3122613"/>
            <a:ext cx="1584325" cy="720725"/>
          </a:xfrm>
          <a:prstGeom prst="ellipse">
            <a:avLst/>
          </a:prstGeom>
          <a:noFill/>
          <a:ln w="38100">
            <a:solidFill>
              <a:schemeClr val="tx1"/>
            </a:solidFill>
            <a:round/>
            <a:headEnd/>
            <a:tailEnd/>
          </a:ln>
          <a:effectLst/>
        </p:spPr>
        <p:txBody>
          <a:bodyPr wrap="none" anchor="ctr">
            <a:spAutoFit/>
          </a:bodyPr>
          <a:lstStyle/>
          <a:p>
            <a:endParaRPr lang="de-DE"/>
          </a:p>
        </p:txBody>
      </p:sp>
      <p:sp>
        <p:nvSpPr>
          <p:cNvPr id="421907" name="Text Box 1043"/>
          <p:cNvSpPr txBox="1">
            <a:spLocks noChangeArrowheads="1"/>
          </p:cNvSpPr>
          <p:nvPr/>
        </p:nvSpPr>
        <p:spPr bwMode="auto">
          <a:xfrm>
            <a:off x="7091363" y="3228975"/>
            <a:ext cx="1482725" cy="581025"/>
          </a:xfrm>
          <a:prstGeom prst="rect">
            <a:avLst/>
          </a:prstGeom>
          <a:noFill/>
          <a:ln w="7938">
            <a:noFill/>
            <a:miter lim="800000"/>
            <a:headEnd/>
            <a:tailEnd/>
          </a:ln>
          <a:effectLst/>
        </p:spPr>
        <p:txBody>
          <a:bodyPr wrap="none">
            <a:spAutoFit/>
          </a:bodyPr>
          <a:lstStyle/>
          <a:p>
            <a:r>
              <a:rPr lang="de-DE" sz="1600">
                <a:solidFill>
                  <a:schemeClr val="tx1"/>
                </a:solidFill>
                <a:latin typeface="Arial" pitchFamily="34" charset="0"/>
              </a:rPr>
              <a:t>Extra-osseous</a:t>
            </a:r>
            <a:br>
              <a:rPr lang="de-DE" sz="1600">
                <a:solidFill>
                  <a:schemeClr val="tx1"/>
                </a:solidFill>
                <a:latin typeface="Arial" pitchFamily="34" charset="0"/>
              </a:rPr>
            </a:br>
            <a:r>
              <a:rPr lang="de-DE" sz="1600">
                <a:solidFill>
                  <a:schemeClr val="tx1"/>
                </a:solidFill>
                <a:latin typeface="Arial" pitchFamily="34" charset="0"/>
              </a:rPr>
              <a:t>calcific.</a:t>
            </a:r>
            <a:endParaRPr lang="de-DE" sz="2800" b="1">
              <a:solidFill>
                <a:schemeClr val="tx1"/>
              </a:solidFill>
              <a:latin typeface="Arial" pitchFamily="34" charset="0"/>
              <a:sym typeface="Symbol" pitchFamily="18" charset="2"/>
            </a:endParaRPr>
          </a:p>
        </p:txBody>
      </p:sp>
      <p:cxnSp>
        <p:nvCxnSpPr>
          <p:cNvPr id="421909" name="AutoShape 1045"/>
          <p:cNvCxnSpPr>
            <a:cxnSpLocks noChangeShapeType="1"/>
            <a:stCxn id="421896" idx="6"/>
            <a:endCxn id="421898" idx="2"/>
          </p:cNvCxnSpPr>
          <p:nvPr/>
        </p:nvCxnSpPr>
        <p:spPr bwMode="auto">
          <a:xfrm>
            <a:off x="3581400" y="5354638"/>
            <a:ext cx="701675" cy="0"/>
          </a:xfrm>
          <a:prstGeom prst="straightConnector1">
            <a:avLst/>
          </a:prstGeom>
          <a:noFill/>
          <a:ln w="7938">
            <a:solidFill>
              <a:schemeClr val="tx1"/>
            </a:solidFill>
            <a:round/>
            <a:headEnd/>
            <a:tailEnd type="triangle" w="med" len="med"/>
          </a:ln>
          <a:effectLst/>
        </p:spPr>
      </p:cxnSp>
      <p:cxnSp>
        <p:nvCxnSpPr>
          <p:cNvPr id="421910" name="AutoShape 1046"/>
          <p:cNvCxnSpPr>
            <a:cxnSpLocks noChangeShapeType="1"/>
            <a:stCxn id="421900" idx="0"/>
            <a:endCxn id="421906" idx="4"/>
          </p:cNvCxnSpPr>
          <p:nvPr/>
        </p:nvCxnSpPr>
        <p:spPr bwMode="auto">
          <a:xfrm rot="5400000" flipH="1">
            <a:off x="7264400" y="4416426"/>
            <a:ext cx="1131887" cy="23812"/>
          </a:xfrm>
          <a:prstGeom prst="curvedConnector3">
            <a:avLst>
              <a:gd name="adj1" fmla="val 50773"/>
            </a:avLst>
          </a:prstGeom>
          <a:noFill/>
          <a:ln w="57150">
            <a:solidFill>
              <a:schemeClr val="tx1"/>
            </a:solidFill>
            <a:round/>
            <a:headEnd/>
            <a:tailEnd type="triangle" w="med" len="med"/>
          </a:ln>
          <a:effectLst/>
        </p:spPr>
      </p:cxnSp>
      <p:cxnSp>
        <p:nvCxnSpPr>
          <p:cNvPr id="421911" name="AutoShape 1047"/>
          <p:cNvCxnSpPr>
            <a:cxnSpLocks noChangeShapeType="1"/>
            <a:stCxn id="421898" idx="6"/>
            <a:endCxn id="421900" idx="2"/>
          </p:cNvCxnSpPr>
          <p:nvPr/>
        </p:nvCxnSpPr>
        <p:spPr bwMode="auto">
          <a:xfrm>
            <a:off x="5867400" y="5354638"/>
            <a:ext cx="1371600" cy="0"/>
          </a:xfrm>
          <a:prstGeom prst="straightConnector1">
            <a:avLst/>
          </a:prstGeom>
          <a:noFill/>
          <a:ln w="28575">
            <a:solidFill>
              <a:schemeClr val="tx1"/>
            </a:solidFill>
            <a:round/>
            <a:headEnd/>
            <a:tailEnd type="triangle" w="med" len="med"/>
          </a:ln>
          <a:effectLst/>
        </p:spPr>
      </p:cxnSp>
      <p:cxnSp>
        <p:nvCxnSpPr>
          <p:cNvPr id="421912" name="AutoShape 1048"/>
          <p:cNvCxnSpPr>
            <a:cxnSpLocks noChangeShapeType="1"/>
            <a:stCxn id="421898" idx="0"/>
            <a:endCxn id="421902" idx="4"/>
          </p:cNvCxnSpPr>
          <p:nvPr/>
        </p:nvCxnSpPr>
        <p:spPr bwMode="auto">
          <a:xfrm rot="16200000">
            <a:off x="4500563" y="4419600"/>
            <a:ext cx="1149350" cy="0"/>
          </a:xfrm>
          <a:prstGeom prst="straightConnector1">
            <a:avLst/>
          </a:prstGeom>
          <a:noFill/>
          <a:ln w="28575">
            <a:solidFill>
              <a:schemeClr val="tx1"/>
            </a:solidFill>
            <a:round/>
            <a:headEnd/>
            <a:tailEnd type="triangle" w="med" len="med"/>
          </a:ln>
          <a:effectLst/>
        </p:spPr>
      </p:cxnSp>
      <p:cxnSp>
        <p:nvCxnSpPr>
          <p:cNvPr id="421913" name="AutoShape 1049"/>
          <p:cNvCxnSpPr>
            <a:cxnSpLocks noChangeShapeType="1"/>
            <a:stCxn id="421894" idx="4"/>
            <a:endCxn id="421896" idx="0"/>
          </p:cNvCxnSpPr>
          <p:nvPr/>
        </p:nvCxnSpPr>
        <p:spPr bwMode="auto">
          <a:xfrm rot="16200000" flipH="1">
            <a:off x="2553494" y="4568031"/>
            <a:ext cx="117475" cy="735013"/>
          </a:xfrm>
          <a:prstGeom prst="curvedConnector3">
            <a:avLst>
              <a:gd name="adj1" fmla="val 50000"/>
            </a:avLst>
          </a:prstGeom>
          <a:noFill/>
          <a:ln w="7938">
            <a:solidFill>
              <a:schemeClr val="tx1"/>
            </a:solidFill>
            <a:round/>
            <a:headEnd/>
            <a:tailEnd type="triangle" w="med" len="med"/>
          </a:ln>
          <a:effectLst/>
        </p:spPr>
      </p:cxnSp>
      <p:cxnSp>
        <p:nvCxnSpPr>
          <p:cNvPr id="421914" name="AutoShape 1050"/>
          <p:cNvCxnSpPr>
            <a:cxnSpLocks noChangeShapeType="1"/>
            <a:stCxn id="421893" idx="0"/>
            <a:endCxn id="421902" idx="0"/>
          </p:cNvCxnSpPr>
          <p:nvPr/>
        </p:nvCxnSpPr>
        <p:spPr bwMode="auto">
          <a:xfrm rot="5400000">
            <a:off x="4709319" y="2747169"/>
            <a:ext cx="742950" cy="11112"/>
          </a:xfrm>
          <a:prstGeom prst="curvedConnector3">
            <a:avLst>
              <a:gd name="adj1" fmla="val 69231"/>
            </a:avLst>
          </a:prstGeom>
          <a:noFill/>
          <a:ln w="38100">
            <a:solidFill>
              <a:schemeClr val="tx1"/>
            </a:solidFill>
            <a:round/>
            <a:headEnd/>
            <a:tailEnd type="triangle" w="med" len="med"/>
          </a:ln>
          <a:effectLst/>
        </p:spPr>
      </p:cxnSp>
      <p:cxnSp>
        <p:nvCxnSpPr>
          <p:cNvPr id="421915" name="AutoShape 1051"/>
          <p:cNvCxnSpPr>
            <a:cxnSpLocks noChangeShapeType="1"/>
            <a:stCxn id="421906" idx="1"/>
            <a:endCxn id="421921" idx="3"/>
          </p:cNvCxnSpPr>
          <p:nvPr/>
        </p:nvCxnSpPr>
        <p:spPr bwMode="auto">
          <a:xfrm rot="5400000" flipH="1">
            <a:off x="6142037" y="2092326"/>
            <a:ext cx="1222375" cy="1009650"/>
          </a:xfrm>
          <a:prstGeom prst="curvedConnector2">
            <a:avLst/>
          </a:prstGeom>
          <a:noFill/>
          <a:ln w="76200">
            <a:solidFill>
              <a:schemeClr val="tx1"/>
            </a:solidFill>
            <a:round/>
            <a:headEnd/>
            <a:tailEnd type="diamond" w="med" len="med"/>
          </a:ln>
          <a:effectLst/>
        </p:spPr>
      </p:cxnSp>
      <p:cxnSp>
        <p:nvCxnSpPr>
          <p:cNvPr id="421916" name="AutoShape 1052"/>
          <p:cNvCxnSpPr>
            <a:cxnSpLocks noChangeShapeType="1"/>
            <a:stCxn id="421891" idx="4"/>
            <a:endCxn id="421894" idx="0"/>
          </p:cNvCxnSpPr>
          <p:nvPr/>
        </p:nvCxnSpPr>
        <p:spPr bwMode="auto">
          <a:xfrm rot="5400000">
            <a:off x="2088356" y="3999707"/>
            <a:ext cx="312737" cy="0"/>
          </a:xfrm>
          <a:prstGeom prst="straightConnector1">
            <a:avLst/>
          </a:prstGeom>
          <a:noFill/>
          <a:ln w="8001">
            <a:solidFill>
              <a:schemeClr val="tx1"/>
            </a:solidFill>
            <a:round/>
            <a:headEnd/>
            <a:tailEnd type="triangle" w="lg" len="lg"/>
          </a:ln>
          <a:effectLst/>
        </p:spPr>
      </p:cxnSp>
      <p:sp>
        <p:nvSpPr>
          <p:cNvPr id="421918" name="Line 1054"/>
          <p:cNvSpPr>
            <a:spLocks noChangeShapeType="1"/>
          </p:cNvSpPr>
          <p:nvPr/>
        </p:nvSpPr>
        <p:spPr bwMode="auto">
          <a:xfrm>
            <a:off x="3960813" y="1282700"/>
            <a:ext cx="2135187" cy="0"/>
          </a:xfrm>
          <a:prstGeom prst="line">
            <a:avLst/>
          </a:prstGeom>
          <a:noFill/>
          <a:ln w="7938">
            <a:solidFill>
              <a:schemeClr val="tx1"/>
            </a:solidFill>
            <a:round/>
            <a:headEnd/>
            <a:tailEnd type="triangle" w="med" len="med"/>
          </a:ln>
          <a:effectLst/>
        </p:spPr>
        <p:txBody>
          <a:bodyPr>
            <a:spAutoFit/>
          </a:bodyPr>
          <a:lstStyle/>
          <a:p>
            <a:endParaRPr lang="de-DE"/>
          </a:p>
        </p:txBody>
      </p:sp>
      <p:sp>
        <p:nvSpPr>
          <p:cNvPr id="421919" name="Text Box 1055"/>
          <p:cNvSpPr txBox="1">
            <a:spLocks noChangeArrowheads="1"/>
          </p:cNvSpPr>
          <p:nvPr/>
        </p:nvSpPr>
        <p:spPr bwMode="auto">
          <a:xfrm>
            <a:off x="4727575" y="1233488"/>
            <a:ext cx="692150" cy="366712"/>
          </a:xfrm>
          <a:prstGeom prst="rect">
            <a:avLst/>
          </a:prstGeom>
          <a:noFill/>
          <a:ln w="7938">
            <a:noFill/>
            <a:miter lim="800000"/>
            <a:headEnd/>
            <a:tailEnd/>
          </a:ln>
          <a:effectLst/>
        </p:spPr>
        <p:txBody>
          <a:bodyPr wrap="none">
            <a:spAutoFit/>
          </a:bodyPr>
          <a:lstStyle/>
          <a:p>
            <a:r>
              <a:rPr lang="de-DE" sz="1800">
                <a:solidFill>
                  <a:schemeClr val="tx1"/>
                </a:solidFill>
                <a:latin typeface="Arial" pitchFamily="34" charset="0"/>
              </a:rPr>
              <a:t>Time</a:t>
            </a:r>
          </a:p>
        </p:txBody>
      </p:sp>
      <p:sp>
        <p:nvSpPr>
          <p:cNvPr id="421920" name="Rectangle 1056"/>
          <p:cNvSpPr>
            <a:spLocks noChangeArrowheads="1"/>
          </p:cNvSpPr>
          <p:nvPr/>
        </p:nvSpPr>
        <p:spPr bwMode="auto">
          <a:xfrm>
            <a:off x="0" y="5943600"/>
            <a:ext cx="7086600" cy="152400"/>
          </a:xfrm>
          <a:prstGeom prst="rect">
            <a:avLst/>
          </a:prstGeom>
          <a:solidFill>
            <a:schemeClr val="bg1"/>
          </a:solidFill>
          <a:ln w="7938">
            <a:noFill/>
            <a:miter lim="800000"/>
            <a:headEnd/>
            <a:tailEnd/>
          </a:ln>
          <a:effectLst/>
        </p:spPr>
        <p:txBody>
          <a:bodyPr wrap="none" anchor="ctr">
            <a:spAutoFit/>
          </a:bodyPr>
          <a:lstStyle/>
          <a:p>
            <a:endParaRPr lang="de-DE"/>
          </a:p>
        </p:txBody>
      </p:sp>
      <p:sp>
        <p:nvSpPr>
          <p:cNvPr id="421921" name="Rectangle 1057"/>
          <p:cNvSpPr>
            <a:spLocks noChangeArrowheads="1"/>
          </p:cNvSpPr>
          <p:nvPr/>
        </p:nvSpPr>
        <p:spPr bwMode="auto">
          <a:xfrm>
            <a:off x="3430588" y="1757363"/>
            <a:ext cx="2817812" cy="457200"/>
          </a:xfrm>
          <a:prstGeom prst="rect">
            <a:avLst/>
          </a:prstGeom>
          <a:noFill/>
          <a:ln w="7938">
            <a:noFill/>
            <a:miter lim="800000"/>
            <a:headEnd/>
            <a:tailEnd/>
          </a:ln>
          <a:effectLst/>
        </p:spPr>
        <p:txBody>
          <a:bodyPr wrap="none" anchor="ctr">
            <a:spAutoFit/>
          </a:bodyPr>
          <a:lstStyle/>
          <a:p>
            <a:endParaRPr lang="de-DE"/>
          </a:p>
        </p:txBody>
      </p:sp>
      <p:cxnSp>
        <p:nvCxnSpPr>
          <p:cNvPr id="421908" name="AutoShape 1044"/>
          <p:cNvCxnSpPr>
            <a:cxnSpLocks noChangeShapeType="1"/>
            <a:endCxn id="421891" idx="7"/>
          </p:cNvCxnSpPr>
          <p:nvPr/>
        </p:nvCxnSpPr>
        <p:spPr bwMode="auto">
          <a:xfrm rot="5400000">
            <a:off x="2271205" y="2519628"/>
            <a:ext cx="1242198" cy="174869"/>
          </a:xfrm>
          <a:prstGeom prst="curvedConnector3">
            <a:avLst>
              <a:gd name="adj1" fmla="val 50000"/>
            </a:avLst>
          </a:prstGeom>
          <a:noFill/>
          <a:ln w="28575">
            <a:solidFill>
              <a:schemeClr val="tx1"/>
            </a:solidFill>
            <a:round/>
            <a:headEnd/>
            <a:tailEnd type="triangle" w="med" len="med"/>
          </a:ln>
          <a:effectLst/>
        </p:spPr>
      </p:cxnSp>
      <p:sp>
        <p:nvSpPr>
          <p:cNvPr id="421917" name="Text Box 1053"/>
          <p:cNvSpPr txBox="1">
            <a:spLocks noChangeArrowheads="1"/>
          </p:cNvSpPr>
          <p:nvPr/>
        </p:nvSpPr>
        <p:spPr bwMode="auto">
          <a:xfrm>
            <a:off x="2047156" y="1556792"/>
            <a:ext cx="4649787" cy="646331"/>
          </a:xfrm>
          <a:prstGeom prst="rect">
            <a:avLst/>
          </a:prstGeom>
          <a:noFill/>
          <a:ln w="7938">
            <a:noFill/>
            <a:miter lim="800000"/>
            <a:headEnd/>
            <a:tailEnd/>
          </a:ln>
          <a:effectLst/>
        </p:spPr>
        <p:txBody>
          <a:bodyPr wrap="square">
            <a:spAutoFit/>
          </a:bodyPr>
          <a:lstStyle/>
          <a:p>
            <a:r>
              <a:rPr lang="de-DE" sz="3600" dirty="0" err="1">
                <a:solidFill>
                  <a:schemeClr val="tx1"/>
                </a:solidFill>
                <a:latin typeface="Arial" pitchFamily="34" charset="0"/>
              </a:rPr>
              <a:t>Renal</a:t>
            </a:r>
            <a:r>
              <a:rPr lang="de-DE" sz="3600" dirty="0">
                <a:solidFill>
                  <a:schemeClr val="tx1"/>
                </a:solidFill>
                <a:latin typeface="Arial" pitchFamily="34" charset="0"/>
              </a:rPr>
              <a:t> </a:t>
            </a:r>
            <a:r>
              <a:rPr lang="de-DE" sz="3600" dirty="0" err="1">
                <a:solidFill>
                  <a:schemeClr val="tx1"/>
                </a:solidFill>
                <a:latin typeface="Arial" pitchFamily="34" charset="0"/>
              </a:rPr>
              <a:t>function</a:t>
            </a:r>
            <a:endParaRPr lang="de-DE" sz="3600" b="1" dirty="0">
              <a:solidFill>
                <a:schemeClr val="tx1"/>
              </a:solidFill>
              <a:latin typeface="Arial" pitchFamily="34" charset="0"/>
              <a:sym typeface="Symbol" pitchFamily="18" charset="2"/>
            </a:endParaRPr>
          </a:p>
        </p:txBody>
      </p:sp>
      <p:cxnSp>
        <p:nvCxnSpPr>
          <p:cNvPr id="421922" name="AutoShape 1058"/>
          <p:cNvCxnSpPr>
            <a:cxnSpLocks noChangeShapeType="1"/>
            <a:endCxn id="421895" idx="1"/>
          </p:cNvCxnSpPr>
          <p:nvPr/>
        </p:nvCxnSpPr>
        <p:spPr bwMode="auto">
          <a:xfrm rot="5400000">
            <a:off x="936628" y="2466035"/>
            <a:ext cx="2523183" cy="1563039"/>
          </a:xfrm>
          <a:prstGeom prst="curvedConnector4">
            <a:avLst>
              <a:gd name="adj1" fmla="val 32843"/>
              <a:gd name="adj2" fmla="val 114625"/>
            </a:avLst>
          </a:prstGeom>
          <a:noFill/>
          <a:ln w="7938">
            <a:solidFill>
              <a:schemeClr val="tx1"/>
            </a:solidFill>
            <a:round/>
            <a:headEnd/>
            <a:tailEnd type="triangle" w="med" len="med"/>
          </a:ln>
          <a:effectLst/>
        </p:spPr>
      </p:cxnSp>
      <p:sp>
        <p:nvSpPr>
          <p:cNvPr id="35" name="Titel 34"/>
          <p:cNvSpPr>
            <a:spLocks noGrp="1"/>
          </p:cNvSpPr>
          <p:nvPr>
            <p:ph type="title" idx="4294967295"/>
          </p:nvPr>
        </p:nvSpPr>
        <p:spPr/>
        <p:txBody>
          <a:bodyPr/>
          <a:lstStyle/>
          <a:p>
            <a:pPr algn="l" rtl="0" eaLnBrk="0" fontAlgn="base" latinLnBrk="0" hangingPunct="0"/>
            <a:r>
              <a:rPr lang="de-DE" sz="3600" b="1" i="0" spc="0" baseline="0" dirty="0" smtClean="0">
                <a:solidFill>
                  <a:srgbClr val="993300"/>
                </a:solidFill>
                <a:latin typeface="Arial"/>
                <a:ea typeface="+mn-ea"/>
                <a:cs typeface="Arial"/>
              </a:rPr>
              <a:t>Grundlagen des </a:t>
            </a:r>
            <a:r>
              <a:rPr lang="de-DE" sz="3600" b="1" i="0" spc="0" baseline="0" dirty="0" err="1" smtClean="0">
                <a:solidFill>
                  <a:srgbClr val="993300"/>
                </a:solidFill>
                <a:latin typeface="Arial"/>
                <a:ea typeface="+mn-ea"/>
                <a:cs typeface="Arial"/>
              </a:rPr>
              <a:t>sHPT</a:t>
            </a:r>
            <a:endParaRPr lang="de-DE" sz="3600" b="1" i="0" spc="0" baseline="0" dirty="0" smtClean="0">
              <a:solidFill>
                <a:srgbClr val="993300"/>
              </a:solidFill>
              <a:latin typeface="Arial"/>
              <a:ea typeface="+mn-ea"/>
              <a:cs typeface="Arial"/>
            </a:endParaRPr>
          </a:p>
          <a:p>
            <a:pPr algn="l"/>
            <a:endParaRPr lang="de-DE" dirty="0"/>
          </a:p>
        </p:txBody>
      </p:sp>
      <p:sp>
        <p:nvSpPr>
          <p:cNvPr id="37" name="Textfeld 36"/>
          <p:cNvSpPr txBox="1"/>
          <p:nvPr/>
        </p:nvSpPr>
        <p:spPr>
          <a:xfrm>
            <a:off x="-41076" y="548680"/>
            <a:ext cx="1872208" cy="461665"/>
          </a:xfrm>
          <a:prstGeom prst="rect">
            <a:avLst/>
          </a:prstGeom>
          <a:noFill/>
        </p:spPr>
        <p:txBody>
          <a:bodyPr wrap="square" rtlCol="0">
            <a:spAutoFit/>
          </a:bodyPr>
          <a:lstStyle/>
          <a:p>
            <a:r>
              <a:rPr lang="de-DE" sz="2400" dirty="0" smtClean="0">
                <a:hlinkClick r:id="rId2" action="ppaction://hlinksldjump"/>
              </a:rPr>
              <a:t>zurück</a:t>
            </a:r>
            <a:endParaRPr lang="de-DE" sz="2400" dirty="0"/>
          </a:p>
        </p:txBody>
      </p:sp>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1"/>
          <p:cNvSpPr>
            <a:spLocks noGrp="1"/>
          </p:cNvSpPr>
          <p:nvPr>
            <p:ph type="ftr" sz="quarter" idx="10"/>
          </p:nvPr>
        </p:nvSpPr>
        <p:spPr/>
        <p:txBody>
          <a:bodyPr/>
          <a:lstStyle/>
          <a:p>
            <a:r>
              <a:rPr lang="de-DE"/>
              <a:t>Silverberg J et al.:Nature Clinical Practice Endocrinology &amp; Metabolism (2006) 2, 494-503</a:t>
            </a:r>
          </a:p>
        </p:txBody>
      </p:sp>
      <p:sp>
        <p:nvSpPr>
          <p:cNvPr id="394242" name="Rectangle 1026"/>
          <p:cNvSpPr>
            <a:spLocks noGrp="1" noChangeArrowheads="1"/>
          </p:cNvSpPr>
          <p:nvPr>
            <p:ph type="title" idx="4294967295"/>
          </p:nvPr>
        </p:nvSpPr>
        <p:spPr bwMode="auto">
          <a:xfrm>
            <a:off x="-38100" y="-76200"/>
            <a:ext cx="10096500" cy="1143000"/>
          </a:xfrm>
          <a:prstGeom prst="rect">
            <a:avLst/>
          </a:prstGeom>
          <a:noFill/>
          <a:ln>
            <a:miter lim="800000"/>
            <a:headEnd/>
            <a:tailEnd/>
          </a:ln>
        </p:spPr>
        <p:txBody>
          <a:bodyPr/>
          <a:lstStyle/>
          <a:p>
            <a:pPr algn="l"/>
            <a:r>
              <a:rPr lang="de-DE" sz="3600" b="1" dirty="0">
                <a:solidFill>
                  <a:srgbClr val="993300"/>
                </a:solidFill>
                <a:latin typeface="Arial" pitchFamily="34" charset="0"/>
                <a:cs typeface="Arial" pitchFamily="34" charset="0"/>
              </a:rPr>
              <a:t>Symptomatik des </a:t>
            </a:r>
            <a:r>
              <a:rPr lang="de-DE" sz="3600" b="1" dirty="0" err="1">
                <a:solidFill>
                  <a:srgbClr val="993300"/>
                </a:solidFill>
                <a:latin typeface="Arial" pitchFamily="34" charset="0"/>
                <a:cs typeface="Arial" pitchFamily="34" charset="0"/>
              </a:rPr>
              <a:t>sHPT</a:t>
            </a:r>
            <a:r>
              <a:rPr lang="de-DE" sz="3600" b="1" dirty="0">
                <a:solidFill>
                  <a:srgbClr val="993300"/>
                </a:solidFill>
                <a:latin typeface="Arial" pitchFamily="34" charset="0"/>
                <a:cs typeface="Arial" pitchFamily="34" charset="0"/>
              </a:rPr>
              <a:t> </a:t>
            </a:r>
          </a:p>
        </p:txBody>
      </p:sp>
      <p:cxnSp>
        <p:nvCxnSpPr>
          <p:cNvPr id="394243" name="AutoShape 1027"/>
          <p:cNvCxnSpPr>
            <a:cxnSpLocks noChangeShapeType="1"/>
          </p:cNvCxnSpPr>
          <p:nvPr/>
        </p:nvCxnSpPr>
        <p:spPr bwMode="auto">
          <a:xfrm rot="5400000" flipV="1">
            <a:off x="7581900" y="1257300"/>
            <a:ext cx="1588" cy="1588"/>
          </a:xfrm>
          <a:prstGeom prst="curvedConnector3">
            <a:avLst>
              <a:gd name="adj1" fmla="val -14400000"/>
            </a:avLst>
          </a:prstGeom>
          <a:noFill/>
          <a:ln w="7938">
            <a:noFill/>
            <a:round/>
            <a:headEnd/>
            <a:tailEnd/>
          </a:ln>
          <a:effectLst/>
        </p:spPr>
      </p:cxnSp>
      <p:cxnSp>
        <p:nvCxnSpPr>
          <p:cNvPr id="394244" name="AutoShape 1028"/>
          <p:cNvCxnSpPr>
            <a:cxnSpLocks noChangeShapeType="1"/>
          </p:cNvCxnSpPr>
          <p:nvPr/>
        </p:nvCxnSpPr>
        <p:spPr bwMode="auto">
          <a:xfrm rot="5400000" flipV="1">
            <a:off x="7581900" y="1257300"/>
            <a:ext cx="1588" cy="1588"/>
          </a:xfrm>
          <a:prstGeom prst="curvedConnector3">
            <a:avLst>
              <a:gd name="adj1" fmla="val -14400000"/>
            </a:avLst>
          </a:prstGeom>
          <a:noFill/>
          <a:ln w="7938">
            <a:noFill/>
            <a:round/>
            <a:headEnd/>
            <a:tailEnd/>
          </a:ln>
          <a:effectLst/>
        </p:spPr>
      </p:cxnSp>
      <p:pic>
        <p:nvPicPr>
          <p:cNvPr id="394324" name="Picture 1108"/>
          <p:cNvPicPr>
            <a:picLocks noChangeAspect="1" noChangeArrowheads="1"/>
          </p:cNvPicPr>
          <p:nvPr/>
        </p:nvPicPr>
        <p:blipFill>
          <a:blip r:embed="rId2" cstate="print"/>
          <a:srcRect r="53151"/>
          <a:stretch>
            <a:fillRect/>
          </a:stretch>
        </p:blipFill>
        <p:spPr bwMode="auto">
          <a:xfrm>
            <a:off x="2808288" y="1365250"/>
            <a:ext cx="4964112" cy="4624388"/>
          </a:xfrm>
          <a:prstGeom prst="rect">
            <a:avLst/>
          </a:prstGeom>
          <a:noFill/>
          <a:ln w="7938">
            <a:noFill/>
            <a:miter lim="800000"/>
            <a:headEnd/>
            <a:tailEnd/>
          </a:ln>
          <a:effectLst/>
        </p:spPr>
      </p:pic>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1"/>
          <p:cNvSpPr>
            <a:spLocks noGrp="1"/>
          </p:cNvSpPr>
          <p:nvPr>
            <p:ph type="ftr" sz="quarter" idx="10"/>
          </p:nvPr>
        </p:nvSpPr>
        <p:spPr/>
        <p:txBody>
          <a:bodyPr/>
          <a:lstStyle/>
          <a:p>
            <a:r>
              <a:rPr lang="de-DE"/>
              <a:t>Thomas Melissa K et al.: Volume 338:777-783  March 19, 1998  Number 12 </a:t>
            </a:r>
          </a:p>
        </p:txBody>
      </p:sp>
      <p:sp>
        <p:nvSpPr>
          <p:cNvPr id="417794" name="Rectangle 2"/>
          <p:cNvSpPr>
            <a:spLocks noGrp="1" noChangeArrowheads="1"/>
          </p:cNvSpPr>
          <p:nvPr>
            <p:ph type="title" idx="4294967295"/>
          </p:nvPr>
        </p:nvSpPr>
        <p:spPr bwMode="auto">
          <a:xfrm>
            <a:off x="0" y="0"/>
            <a:ext cx="10287000" cy="1219200"/>
          </a:xfrm>
          <a:prstGeom prst="rect">
            <a:avLst/>
          </a:prstGeom>
          <a:noFill/>
          <a:ln>
            <a:miter lim="800000"/>
            <a:headEnd/>
            <a:tailEnd/>
          </a:ln>
        </p:spPr>
        <p:txBody>
          <a:bodyPr/>
          <a:lstStyle/>
          <a:p>
            <a:pPr algn="l">
              <a:tabLst>
                <a:tab pos="1147763" algn="l"/>
              </a:tabLst>
            </a:pPr>
            <a:r>
              <a:rPr lang="de-DE" sz="3600" b="1" dirty="0">
                <a:solidFill>
                  <a:srgbClr val="993300"/>
                </a:solidFill>
                <a:latin typeface="Arial" pitchFamily="34" charset="0"/>
                <a:cs typeface="Arial" pitchFamily="34" charset="0"/>
              </a:rPr>
              <a:t>25-OH Vitamin D</a:t>
            </a:r>
          </a:p>
        </p:txBody>
      </p:sp>
      <p:cxnSp>
        <p:nvCxnSpPr>
          <p:cNvPr id="417795" name="AutoShape 3"/>
          <p:cNvCxnSpPr>
            <a:cxnSpLocks noChangeShapeType="1"/>
          </p:cNvCxnSpPr>
          <p:nvPr/>
        </p:nvCxnSpPr>
        <p:spPr bwMode="auto">
          <a:xfrm rot="5400000" flipV="1">
            <a:off x="4438650" y="5089525"/>
            <a:ext cx="1588" cy="1588"/>
          </a:xfrm>
          <a:prstGeom prst="bentConnector3">
            <a:avLst>
              <a:gd name="adj1" fmla="val -42900000"/>
            </a:avLst>
          </a:prstGeom>
          <a:noFill/>
          <a:ln w="7938">
            <a:noFill/>
            <a:miter lim="800000"/>
            <a:headEnd/>
            <a:tailEnd/>
          </a:ln>
          <a:effectLst/>
        </p:spPr>
      </p:cxnSp>
      <p:pic>
        <p:nvPicPr>
          <p:cNvPr id="417796" name="Picture 4"/>
          <p:cNvPicPr>
            <a:picLocks noChangeAspect="1" noChangeArrowheads="1"/>
          </p:cNvPicPr>
          <p:nvPr/>
        </p:nvPicPr>
        <p:blipFill>
          <a:blip r:embed="rId3" cstate="print"/>
          <a:srcRect/>
          <a:stretch>
            <a:fillRect/>
          </a:stretch>
        </p:blipFill>
        <p:spPr bwMode="auto">
          <a:xfrm>
            <a:off x="2811463" y="1219200"/>
            <a:ext cx="4443412" cy="4648200"/>
          </a:xfrm>
          <a:prstGeom prst="rect">
            <a:avLst/>
          </a:prstGeom>
          <a:noFill/>
          <a:ln w="7938">
            <a:noFill/>
            <a:miter lim="800000"/>
            <a:headEnd/>
            <a:tailEnd/>
          </a:ln>
          <a:effectLst/>
        </p:spPr>
      </p:pic>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1"/>
          <p:cNvSpPr>
            <a:spLocks noGrp="1"/>
          </p:cNvSpPr>
          <p:nvPr>
            <p:ph type="ftr" sz="quarter" idx="10"/>
          </p:nvPr>
        </p:nvSpPr>
        <p:spPr/>
        <p:txBody>
          <a:bodyPr/>
          <a:lstStyle/>
          <a:p>
            <a:r>
              <a:rPr lang="de-DE"/>
              <a:t>Brown EM: J Clin Endocrinol Metab 56: 572-581, 1983 in Brown and Mc Leod: Physiological Reviews, Vol. 81, No. 1, January 2001, pp. 239-297</a:t>
            </a:r>
          </a:p>
        </p:txBody>
      </p:sp>
      <p:sp>
        <p:nvSpPr>
          <p:cNvPr id="289796" name="Rectangle 4"/>
          <p:cNvSpPr>
            <a:spLocks noGrp="1" noChangeArrowheads="1"/>
          </p:cNvSpPr>
          <p:nvPr>
            <p:ph type="title" idx="4294967295"/>
          </p:nvPr>
        </p:nvSpPr>
        <p:spPr bwMode="auto">
          <a:xfrm>
            <a:off x="-38100" y="-76200"/>
            <a:ext cx="9258300" cy="1143000"/>
          </a:xfrm>
          <a:prstGeom prst="rect">
            <a:avLst/>
          </a:prstGeom>
          <a:noFill/>
          <a:ln>
            <a:miter lim="800000"/>
            <a:headEnd/>
            <a:tailEnd/>
          </a:ln>
        </p:spPr>
        <p:txBody>
          <a:bodyPr/>
          <a:lstStyle/>
          <a:p>
            <a:pPr algn="l"/>
            <a:r>
              <a:rPr lang="de-DE" sz="3600" b="1" dirty="0" err="1">
                <a:solidFill>
                  <a:srgbClr val="993300"/>
                </a:solidFill>
                <a:latin typeface="Arial" pitchFamily="34" charset="0"/>
                <a:cs typeface="Arial" pitchFamily="34" charset="0"/>
              </a:rPr>
              <a:t>Ca</a:t>
            </a:r>
            <a:r>
              <a:rPr lang="de-DE" sz="3600" b="1" baseline="30000" dirty="0">
                <a:solidFill>
                  <a:srgbClr val="993300"/>
                </a:solidFill>
                <a:latin typeface="Arial" pitchFamily="34" charset="0"/>
                <a:cs typeface="Arial" pitchFamily="34" charset="0"/>
              </a:rPr>
              <a:t>++</a:t>
            </a:r>
            <a:r>
              <a:rPr lang="de-DE" sz="3600" b="1" dirty="0">
                <a:solidFill>
                  <a:srgbClr val="993300"/>
                </a:solidFill>
                <a:latin typeface="Arial" pitchFamily="34" charset="0"/>
                <a:cs typeface="Arial" pitchFamily="34" charset="0"/>
              </a:rPr>
              <a:t> </a:t>
            </a:r>
            <a:r>
              <a:rPr lang="de-DE" sz="3600" b="1" dirty="0" err="1">
                <a:solidFill>
                  <a:srgbClr val="993300"/>
                </a:solidFill>
                <a:latin typeface="Arial" pitchFamily="34" charset="0"/>
                <a:cs typeface="Arial" pitchFamily="34" charset="0"/>
              </a:rPr>
              <a:t>sensing</a:t>
            </a:r>
            <a:r>
              <a:rPr lang="de-DE" sz="3600" b="1" dirty="0">
                <a:solidFill>
                  <a:srgbClr val="993300"/>
                </a:solidFill>
                <a:latin typeface="Arial" pitchFamily="34" charset="0"/>
                <a:cs typeface="Arial" pitchFamily="34" charset="0"/>
              </a:rPr>
              <a:t> normal und pathologisch</a:t>
            </a:r>
          </a:p>
        </p:txBody>
      </p:sp>
      <p:pic>
        <p:nvPicPr>
          <p:cNvPr id="289799" name="Picture 7" descr="9j0110121007"/>
          <p:cNvPicPr>
            <a:picLocks noChangeAspect="1" noChangeArrowheads="1"/>
          </p:cNvPicPr>
          <p:nvPr/>
        </p:nvPicPr>
        <p:blipFill>
          <a:blip r:embed="rId2" cstate="print"/>
          <a:srcRect b="48987"/>
          <a:stretch>
            <a:fillRect/>
          </a:stretch>
        </p:blipFill>
        <p:spPr bwMode="auto">
          <a:xfrm>
            <a:off x="381000" y="1295400"/>
            <a:ext cx="4497388" cy="4667250"/>
          </a:xfrm>
          <a:prstGeom prst="rect">
            <a:avLst/>
          </a:prstGeom>
          <a:noFill/>
        </p:spPr>
      </p:pic>
      <p:pic>
        <p:nvPicPr>
          <p:cNvPr id="289801" name="Picture 9" descr="9j0110121007"/>
          <p:cNvPicPr>
            <a:picLocks noChangeAspect="1" noChangeArrowheads="1"/>
          </p:cNvPicPr>
          <p:nvPr/>
        </p:nvPicPr>
        <p:blipFill>
          <a:blip r:embed="rId2" cstate="print"/>
          <a:srcRect t="51205"/>
          <a:stretch>
            <a:fillRect/>
          </a:stretch>
        </p:blipFill>
        <p:spPr bwMode="auto">
          <a:xfrm>
            <a:off x="5334000" y="1257300"/>
            <a:ext cx="4495800" cy="4464050"/>
          </a:xfrm>
          <a:prstGeom prst="rect">
            <a:avLst/>
          </a:prstGeom>
          <a:noFill/>
        </p:spPr>
      </p:pic>
      <p:cxnSp>
        <p:nvCxnSpPr>
          <p:cNvPr id="289803" name="AutoShape 11"/>
          <p:cNvCxnSpPr>
            <a:cxnSpLocks noChangeShapeType="1"/>
            <a:stCxn id="0" idx="0"/>
            <a:endCxn id="0" idx="0"/>
          </p:cNvCxnSpPr>
          <p:nvPr/>
        </p:nvCxnSpPr>
        <p:spPr bwMode="auto">
          <a:xfrm rot="5400000" flipV="1">
            <a:off x="7581900" y="1257300"/>
            <a:ext cx="1588" cy="1588"/>
          </a:xfrm>
          <a:prstGeom prst="curvedConnector3">
            <a:avLst>
              <a:gd name="adj1" fmla="val -14400000"/>
            </a:avLst>
          </a:prstGeom>
          <a:noFill/>
          <a:ln w="7938">
            <a:noFill/>
            <a:round/>
            <a:headEnd/>
            <a:tailEnd/>
          </a:ln>
          <a:effectLst/>
        </p:spPr>
      </p:cxnSp>
      <p:cxnSp>
        <p:nvCxnSpPr>
          <p:cNvPr id="289804" name="AutoShape 12"/>
          <p:cNvCxnSpPr>
            <a:cxnSpLocks noChangeShapeType="1"/>
            <a:stCxn id="0" idx="0"/>
          </p:cNvCxnSpPr>
          <p:nvPr/>
        </p:nvCxnSpPr>
        <p:spPr bwMode="auto">
          <a:xfrm rot="5400000" flipV="1">
            <a:off x="7581900" y="1257300"/>
            <a:ext cx="1588" cy="1588"/>
          </a:xfrm>
          <a:prstGeom prst="curvedConnector3">
            <a:avLst>
              <a:gd name="adj1" fmla="val -14400000"/>
            </a:avLst>
          </a:prstGeom>
          <a:noFill/>
          <a:ln w="7938">
            <a:noFill/>
            <a:round/>
            <a:headEnd/>
            <a:tailEnd/>
          </a:ln>
          <a:effectLst/>
        </p:spPr>
      </p:cxnSp>
      <p:sp>
        <p:nvSpPr>
          <p:cNvPr id="289809" name="Freeform 17"/>
          <p:cNvSpPr>
            <a:spLocks/>
          </p:cNvSpPr>
          <p:nvPr/>
        </p:nvSpPr>
        <p:spPr bwMode="auto">
          <a:xfrm>
            <a:off x="6172200" y="1752600"/>
            <a:ext cx="3429000" cy="2311400"/>
          </a:xfrm>
          <a:custGeom>
            <a:avLst/>
            <a:gdLst/>
            <a:ahLst/>
            <a:cxnLst>
              <a:cxn ang="0">
                <a:pos x="0" y="0"/>
              </a:cxn>
              <a:cxn ang="0">
                <a:pos x="480" y="96"/>
              </a:cxn>
              <a:cxn ang="0">
                <a:pos x="720" y="240"/>
              </a:cxn>
              <a:cxn ang="0">
                <a:pos x="1056" y="672"/>
              </a:cxn>
              <a:cxn ang="0">
                <a:pos x="1440" y="1152"/>
              </a:cxn>
              <a:cxn ang="0">
                <a:pos x="1728" y="1344"/>
              </a:cxn>
              <a:cxn ang="0">
                <a:pos x="2064" y="1440"/>
              </a:cxn>
              <a:cxn ang="0">
                <a:pos x="2160" y="1440"/>
              </a:cxn>
            </a:cxnLst>
            <a:rect l="0" t="0" r="r" b="b"/>
            <a:pathLst>
              <a:path w="2160" h="1456">
                <a:moveTo>
                  <a:pt x="0" y="0"/>
                </a:moveTo>
                <a:cubicBezTo>
                  <a:pt x="180" y="28"/>
                  <a:pt x="360" y="56"/>
                  <a:pt x="480" y="96"/>
                </a:cubicBezTo>
                <a:cubicBezTo>
                  <a:pt x="600" y="136"/>
                  <a:pt x="624" y="144"/>
                  <a:pt x="720" y="240"/>
                </a:cubicBezTo>
                <a:cubicBezTo>
                  <a:pt x="816" y="336"/>
                  <a:pt x="936" y="520"/>
                  <a:pt x="1056" y="672"/>
                </a:cubicBezTo>
                <a:cubicBezTo>
                  <a:pt x="1176" y="824"/>
                  <a:pt x="1328" y="1040"/>
                  <a:pt x="1440" y="1152"/>
                </a:cubicBezTo>
                <a:cubicBezTo>
                  <a:pt x="1552" y="1264"/>
                  <a:pt x="1624" y="1296"/>
                  <a:pt x="1728" y="1344"/>
                </a:cubicBezTo>
                <a:cubicBezTo>
                  <a:pt x="1832" y="1392"/>
                  <a:pt x="1992" y="1424"/>
                  <a:pt x="2064" y="1440"/>
                </a:cubicBezTo>
                <a:cubicBezTo>
                  <a:pt x="2136" y="1456"/>
                  <a:pt x="2144" y="1440"/>
                  <a:pt x="2160" y="1440"/>
                </a:cubicBezTo>
              </a:path>
            </a:pathLst>
          </a:custGeom>
          <a:noFill/>
          <a:ln w="28575" cap="flat" cmpd="sng">
            <a:solidFill>
              <a:schemeClr val="bg2"/>
            </a:solidFill>
            <a:prstDash val="lgDash"/>
            <a:round/>
            <a:headEnd/>
            <a:tailEnd/>
          </a:ln>
          <a:effectLst/>
        </p:spPr>
        <p:txBody>
          <a:bodyPr wrap="none">
            <a:spAutoFit/>
          </a:bodyPr>
          <a:lstStyle/>
          <a:p>
            <a:endParaRPr lang="de-DE"/>
          </a:p>
        </p:txBody>
      </p:sp>
      <p:sp>
        <p:nvSpPr>
          <p:cNvPr id="289810" name="Freeform 18"/>
          <p:cNvSpPr>
            <a:spLocks/>
          </p:cNvSpPr>
          <p:nvPr/>
        </p:nvSpPr>
        <p:spPr bwMode="auto">
          <a:xfrm>
            <a:off x="6324600" y="1524000"/>
            <a:ext cx="3365500" cy="1485900"/>
          </a:xfrm>
          <a:custGeom>
            <a:avLst/>
            <a:gdLst/>
            <a:ahLst/>
            <a:cxnLst>
              <a:cxn ang="0">
                <a:pos x="0" y="0"/>
              </a:cxn>
              <a:cxn ang="0">
                <a:pos x="528" y="96"/>
              </a:cxn>
              <a:cxn ang="0">
                <a:pos x="912" y="288"/>
              </a:cxn>
              <a:cxn ang="0">
                <a:pos x="1584" y="768"/>
              </a:cxn>
              <a:cxn ang="0">
                <a:pos x="2016" y="912"/>
              </a:cxn>
              <a:cxn ang="0">
                <a:pos x="2112" y="912"/>
              </a:cxn>
              <a:cxn ang="0">
                <a:pos x="2064" y="912"/>
              </a:cxn>
            </a:cxnLst>
            <a:rect l="0" t="0" r="r" b="b"/>
            <a:pathLst>
              <a:path w="2120" h="936">
                <a:moveTo>
                  <a:pt x="0" y="0"/>
                </a:moveTo>
                <a:cubicBezTo>
                  <a:pt x="188" y="24"/>
                  <a:pt x="376" y="48"/>
                  <a:pt x="528" y="96"/>
                </a:cubicBezTo>
                <a:cubicBezTo>
                  <a:pt x="680" y="144"/>
                  <a:pt x="736" y="176"/>
                  <a:pt x="912" y="288"/>
                </a:cubicBezTo>
                <a:cubicBezTo>
                  <a:pt x="1088" y="400"/>
                  <a:pt x="1400" y="664"/>
                  <a:pt x="1584" y="768"/>
                </a:cubicBezTo>
                <a:cubicBezTo>
                  <a:pt x="1768" y="872"/>
                  <a:pt x="1928" y="888"/>
                  <a:pt x="2016" y="912"/>
                </a:cubicBezTo>
                <a:cubicBezTo>
                  <a:pt x="2104" y="936"/>
                  <a:pt x="2104" y="912"/>
                  <a:pt x="2112" y="912"/>
                </a:cubicBezTo>
                <a:cubicBezTo>
                  <a:pt x="2120" y="912"/>
                  <a:pt x="2072" y="912"/>
                  <a:pt x="2064" y="912"/>
                </a:cubicBezTo>
              </a:path>
            </a:pathLst>
          </a:custGeom>
          <a:noFill/>
          <a:ln w="28575" cap="rnd" cmpd="sng">
            <a:solidFill>
              <a:schemeClr val="tx1"/>
            </a:solidFill>
            <a:prstDash val="sysDot"/>
            <a:round/>
            <a:headEnd/>
            <a:tailEnd/>
          </a:ln>
          <a:effectLst/>
        </p:spPr>
        <p:txBody>
          <a:bodyPr wrap="none">
            <a:spAutoFit/>
          </a:bodyPr>
          <a:lstStyle/>
          <a:p>
            <a:endParaRPr lang="de-DE"/>
          </a:p>
        </p:txBody>
      </p:sp>
      <p:sp>
        <p:nvSpPr>
          <p:cNvPr id="289811" name="Text Box 19"/>
          <p:cNvSpPr txBox="1">
            <a:spLocks noChangeArrowheads="1"/>
          </p:cNvSpPr>
          <p:nvPr/>
        </p:nvSpPr>
        <p:spPr bwMode="auto">
          <a:xfrm>
            <a:off x="8385175" y="3276600"/>
            <a:ext cx="835025" cy="396875"/>
          </a:xfrm>
          <a:prstGeom prst="rect">
            <a:avLst/>
          </a:prstGeom>
          <a:noFill/>
          <a:ln w="7938">
            <a:noFill/>
            <a:miter lim="800000"/>
            <a:headEnd/>
            <a:tailEnd/>
          </a:ln>
          <a:effectLst/>
        </p:spPr>
        <p:txBody>
          <a:bodyPr wrap="none">
            <a:spAutoFit/>
          </a:bodyPr>
          <a:lstStyle/>
          <a:p>
            <a:r>
              <a:rPr lang="de-DE" sz="2000" b="1">
                <a:solidFill>
                  <a:schemeClr val="bg2"/>
                </a:solidFill>
                <a:latin typeface="Arial" pitchFamily="34" charset="0"/>
              </a:rPr>
              <a:t>sHPT</a:t>
            </a:r>
          </a:p>
        </p:txBody>
      </p:sp>
      <p:sp>
        <p:nvSpPr>
          <p:cNvPr id="289812" name="Text Box 20"/>
          <p:cNvSpPr txBox="1">
            <a:spLocks noChangeArrowheads="1"/>
          </p:cNvSpPr>
          <p:nvPr/>
        </p:nvSpPr>
        <p:spPr bwMode="auto">
          <a:xfrm>
            <a:off x="8850313" y="2438400"/>
            <a:ext cx="835025" cy="396875"/>
          </a:xfrm>
          <a:prstGeom prst="rect">
            <a:avLst/>
          </a:prstGeom>
          <a:noFill/>
          <a:ln w="7938">
            <a:noFill/>
            <a:miter lim="800000"/>
            <a:headEnd/>
            <a:tailEnd/>
          </a:ln>
          <a:effectLst/>
        </p:spPr>
        <p:txBody>
          <a:bodyPr wrap="none">
            <a:spAutoFit/>
          </a:bodyPr>
          <a:lstStyle/>
          <a:p>
            <a:r>
              <a:rPr lang="de-DE" sz="2000" b="1">
                <a:solidFill>
                  <a:schemeClr val="tx1"/>
                </a:solidFill>
                <a:latin typeface="Arial" pitchFamily="34" charset="0"/>
              </a:rPr>
              <a:t>aHPT</a:t>
            </a:r>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1"/>
          <p:cNvSpPr>
            <a:spLocks noGrp="1"/>
          </p:cNvSpPr>
          <p:nvPr>
            <p:ph type="ftr" sz="quarter" idx="10"/>
          </p:nvPr>
        </p:nvSpPr>
        <p:spPr/>
        <p:txBody>
          <a:bodyPr/>
          <a:lstStyle/>
          <a:p>
            <a:r>
              <a:rPr lang="de-DE"/>
              <a:t>Torminaga Curr Opin Nephrol Hypertens 1996</a:t>
            </a:r>
          </a:p>
        </p:txBody>
      </p:sp>
      <p:pic>
        <p:nvPicPr>
          <p:cNvPr id="211970" name="Picture 2" descr="msotw9_temp0"/>
          <p:cNvPicPr>
            <a:picLocks noChangeAspect="1" noChangeArrowheads="1"/>
          </p:cNvPicPr>
          <p:nvPr/>
        </p:nvPicPr>
        <p:blipFill>
          <a:blip r:embed="rId2" cstate="print"/>
          <a:srcRect l="6799" t="18059" r="12804" b="37500"/>
          <a:stretch>
            <a:fillRect/>
          </a:stretch>
        </p:blipFill>
        <p:spPr bwMode="auto">
          <a:xfrm>
            <a:off x="-185738" y="1855788"/>
            <a:ext cx="10225088" cy="3805237"/>
          </a:xfrm>
          <a:prstGeom prst="rect">
            <a:avLst/>
          </a:prstGeom>
          <a:noFill/>
          <a:ln w="9525">
            <a:noFill/>
            <a:miter lim="800000"/>
            <a:headEnd/>
            <a:tailEnd/>
          </a:ln>
          <a:effectLst/>
        </p:spPr>
      </p:pic>
      <p:sp>
        <p:nvSpPr>
          <p:cNvPr id="211971" name="Rectangle 3"/>
          <p:cNvSpPr>
            <a:spLocks noGrp="1" noChangeArrowheads="1"/>
          </p:cNvSpPr>
          <p:nvPr>
            <p:ph type="title" idx="4294967295"/>
          </p:nvPr>
        </p:nvSpPr>
        <p:spPr bwMode="auto">
          <a:xfrm>
            <a:off x="-38100" y="-76200"/>
            <a:ext cx="9258300" cy="1143000"/>
          </a:xfrm>
          <a:prstGeom prst="rect">
            <a:avLst/>
          </a:prstGeom>
          <a:noFill/>
          <a:ln>
            <a:miter lim="800000"/>
            <a:headEnd/>
            <a:tailEnd/>
          </a:ln>
        </p:spPr>
        <p:txBody>
          <a:bodyPr/>
          <a:lstStyle/>
          <a:p>
            <a:pPr algn="l"/>
            <a:r>
              <a:rPr lang="de-DE" sz="3600" b="1" dirty="0">
                <a:solidFill>
                  <a:srgbClr val="993300"/>
                </a:solidFill>
                <a:latin typeface="Arial" pitchFamily="34" charset="0"/>
                <a:cs typeface="Arial" pitchFamily="34" charset="0"/>
              </a:rPr>
              <a:t>Hyperplasie der </a:t>
            </a:r>
            <a:r>
              <a:rPr lang="de-DE" sz="3600" b="1" dirty="0" err="1">
                <a:solidFill>
                  <a:srgbClr val="993300"/>
                </a:solidFill>
                <a:latin typeface="Arial" pitchFamily="34" charset="0"/>
                <a:cs typeface="Arial" pitchFamily="34" charset="0"/>
              </a:rPr>
              <a:t>Parathyreoidea</a:t>
            </a:r>
            <a:endParaRPr lang="de-DE" sz="3600" b="1" dirty="0">
              <a:solidFill>
                <a:srgbClr val="993300"/>
              </a:solidFill>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0" y="0"/>
            <a:ext cx="8763000" cy="838200"/>
          </a:xfrm>
        </p:spPr>
        <p:txBody>
          <a:bodyPr lIns="91440" tIns="45720" rIns="91440" bIns="45720"/>
          <a:lstStyle/>
          <a:p>
            <a:pPr algn="l" eaLnBrk="1" hangingPunct="1"/>
            <a:r>
              <a:rPr lang="de-DE" sz="3600" b="1" dirty="0" smtClean="0">
                <a:solidFill>
                  <a:srgbClr val="993300"/>
                </a:solidFill>
                <a:latin typeface="Arial" pitchFamily="34" charset="0"/>
                <a:cs typeface="Arial" pitchFamily="34" charset="0"/>
              </a:rPr>
              <a:t>Gliederung</a:t>
            </a:r>
          </a:p>
        </p:txBody>
      </p:sp>
      <p:sp>
        <p:nvSpPr>
          <p:cNvPr id="11267" name="Text Box 1027"/>
          <p:cNvSpPr txBox="1">
            <a:spLocks noChangeArrowheads="1"/>
          </p:cNvSpPr>
          <p:nvPr/>
        </p:nvSpPr>
        <p:spPr bwMode="auto">
          <a:xfrm>
            <a:off x="-128954" y="2422629"/>
            <a:ext cx="6280566" cy="646331"/>
          </a:xfrm>
          <a:prstGeom prst="rect">
            <a:avLst/>
          </a:prstGeom>
          <a:noFill/>
          <a:ln w="7938">
            <a:noFill/>
            <a:miter lim="800000"/>
            <a:headEnd/>
            <a:tailEnd/>
          </a:ln>
        </p:spPr>
        <p:txBody>
          <a:bodyPr wrap="none">
            <a:spAutoFit/>
          </a:bodyPr>
          <a:lstStyle/>
          <a:p>
            <a:r>
              <a:rPr lang="de-DE" sz="3600" dirty="0" smtClean="0">
                <a:latin typeface="Arial" charset="0"/>
              </a:rPr>
              <a:t>Chronische Niereninsuffizienz</a:t>
            </a:r>
            <a:endParaRPr lang="de-DE" sz="3600" dirty="0">
              <a:latin typeface="Arial" charset="0"/>
            </a:endParaRPr>
          </a:p>
        </p:txBody>
      </p:sp>
      <p:sp>
        <p:nvSpPr>
          <p:cNvPr id="11268" name="Text Box 1028"/>
          <p:cNvSpPr txBox="1">
            <a:spLocks noChangeArrowheads="1"/>
          </p:cNvSpPr>
          <p:nvPr/>
        </p:nvSpPr>
        <p:spPr bwMode="auto">
          <a:xfrm>
            <a:off x="8224996" y="2558331"/>
            <a:ext cx="1887056" cy="584775"/>
          </a:xfrm>
          <a:prstGeom prst="rect">
            <a:avLst/>
          </a:prstGeom>
          <a:noFill/>
          <a:ln w="7938">
            <a:noFill/>
            <a:miter lim="800000"/>
            <a:headEnd/>
            <a:tailEnd/>
          </a:ln>
        </p:spPr>
        <p:txBody>
          <a:bodyPr wrap="none">
            <a:spAutoFit/>
          </a:bodyPr>
          <a:lstStyle/>
          <a:p>
            <a:r>
              <a:rPr lang="de-DE" sz="3200" dirty="0" err="1" smtClean="0">
                <a:latin typeface="Arial" charset="0"/>
              </a:rPr>
              <a:t>Vaskulitis</a:t>
            </a:r>
            <a:endParaRPr lang="de-DE" sz="3200" dirty="0">
              <a:latin typeface="Arial" charset="0"/>
            </a:endParaRPr>
          </a:p>
        </p:txBody>
      </p:sp>
      <p:sp>
        <p:nvSpPr>
          <p:cNvPr id="11272" name="Text Box 1032"/>
          <p:cNvSpPr txBox="1">
            <a:spLocks noChangeArrowheads="1"/>
          </p:cNvSpPr>
          <p:nvPr/>
        </p:nvSpPr>
        <p:spPr bwMode="auto">
          <a:xfrm>
            <a:off x="238420" y="1692097"/>
            <a:ext cx="7951216" cy="584775"/>
          </a:xfrm>
          <a:prstGeom prst="rect">
            <a:avLst/>
          </a:prstGeom>
          <a:noFill/>
          <a:ln w="7938">
            <a:noFill/>
            <a:miter lim="800000"/>
            <a:headEnd/>
            <a:tailEnd/>
          </a:ln>
        </p:spPr>
        <p:txBody>
          <a:bodyPr wrap="none">
            <a:spAutoFit/>
          </a:bodyPr>
          <a:lstStyle/>
          <a:p>
            <a:r>
              <a:rPr lang="de-DE" sz="3200" dirty="0" smtClean="0">
                <a:latin typeface="Arial" charset="0"/>
              </a:rPr>
              <a:t>Akutes Nierenversagen und Risikofaktoren</a:t>
            </a:r>
            <a:endParaRPr lang="de-DE" sz="3200" dirty="0">
              <a:latin typeface="Arial" charset="0"/>
            </a:endParaRPr>
          </a:p>
        </p:txBody>
      </p:sp>
      <p:sp>
        <p:nvSpPr>
          <p:cNvPr id="11274" name="Text Box 1034"/>
          <p:cNvSpPr txBox="1">
            <a:spLocks noChangeArrowheads="1"/>
          </p:cNvSpPr>
          <p:nvPr/>
        </p:nvSpPr>
        <p:spPr bwMode="auto">
          <a:xfrm>
            <a:off x="7304837" y="3039343"/>
            <a:ext cx="2255746" cy="461665"/>
          </a:xfrm>
          <a:prstGeom prst="rect">
            <a:avLst/>
          </a:prstGeom>
          <a:noFill/>
          <a:ln w="7938">
            <a:noFill/>
            <a:miter lim="800000"/>
            <a:headEnd/>
            <a:tailEnd/>
          </a:ln>
        </p:spPr>
        <p:txBody>
          <a:bodyPr wrap="none">
            <a:spAutoFit/>
          </a:bodyPr>
          <a:lstStyle/>
          <a:p>
            <a:r>
              <a:rPr lang="de-DE" sz="2400" dirty="0" smtClean="0">
                <a:latin typeface="Arial" charset="0"/>
              </a:rPr>
              <a:t>SLE - Nephritis</a:t>
            </a:r>
            <a:endParaRPr lang="de-DE" sz="2400" dirty="0">
              <a:latin typeface="Arial" charset="0"/>
            </a:endParaRPr>
          </a:p>
        </p:txBody>
      </p:sp>
      <p:sp>
        <p:nvSpPr>
          <p:cNvPr id="11276" name="Text Box 1036"/>
          <p:cNvSpPr txBox="1">
            <a:spLocks noChangeArrowheads="1"/>
          </p:cNvSpPr>
          <p:nvPr/>
        </p:nvSpPr>
        <p:spPr bwMode="auto">
          <a:xfrm>
            <a:off x="4677147" y="5574183"/>
            <a:ext cx="1114425" cy="519113"/>
          </a:xfrm>
          <a:prstGeom prst="rect">
            <a:avLst/>
          </a:prstGeom>
          <a:noFill/>
          <a:ln w="7938">
            <a:noFill/>
            <a:miter lim="800000"/>
            <a:headEnd/>
            <a:tailEnd/>
          </a:ln>
        </p:spPr>
        <p:txBody>
          <a:bodyPr wrap="none">
            <a:spAutoFit/>
          </a:bodyPr>
          <a:lstStyle/>
          <a:p>
            <a:r>
              <a:rPr lang="de-DE" sz="2800" dirty="0">
                <a:solidFill>
                  <a:schemeClr val="tx1">
                    <a:lumMod val="50000"/>
                    <a:lumOff val="50000"/>
                  </a:schemeClr>
                </a:solidFill>
                <a:latin typeface="Arial" charset="0"/>
              </a:rPr>
              <a:t>Shunt</a:t>
            </a:r>
          </a:p>
        </p:txBody>
      </p:sp>
      <p:sp>
        <p:nvSpPr>
          <p:cNvPr id="11278" name="Text Box 1038"/>
          <p:cNvSpPr txBox="1">
            <a:spLocks noChangeArrowheads="1"/>
          </p:cNvSpPr>
          <p:nvPr/>
        </p:nvSpPr>
        <p:spPr bwMode="auto">
          <a:xfrm>
            <a:off x="4540026" y="6161930"/>
            <a:ext cx="2979738" cy="579438"/>
          </a:xfrm>
          <a:prstGeom prst="rect">
            <a:avLst/>
          </a:prstGeom>
          <a:noFill/>
          <a:ln w="7938">
            <a:noFill/>
            <a:miter lim="800000"/>
            <a:headEnd/>
            <a:tailEnd/>
          </a:ln>
        </p:spPr>
        <p:txBody>
          <a:bodyPr wrap="none">
            <a:spAutoFit/>
          </a:bodyPr>
          <a:lstStyle/>
          <a:p>
            <a:r>
              <a:rPr lang="de-DE" sz="3200" dirty="0">
                <a:solidFill>
                  <a:schemeClr val="tx1">
                    <a:lumMod val="50000"/>
                    <a:lumOff val="50000"/>
                  </a:schemeClr>
                </a:solidFill>
                <a:latin typeface="Arial" charset="0"/>
              </a:rPr>
              <a:t>Transplantation</a:t>
            </a:r>
          </a:p>
        </p:txBody>
      </p:sp>
      <p:sp>
        <p:nvSpPr>
          <p:cNvPr id="11282" name="Text Box 1042"/>
          <p:cNvSpPr txBox="1">
            <a:spLocks noChangeArrowheads="1"/>
          </p:cNvSpPr>
          <p:nvPr/>
        </p:nvSpPr>
        <p:spPr bwMode="auto">
          <a:xfrm>
            <a:off x="6608763" y="1949931"/>
            <a:ext cx="3164649" cy="830997"/>
          </a:xfrm>
          <a:prstGeom prst="rect">
            <a:avLst/>
          </a:prstGeom>
          <a:noFill/>
          <a:ln w="7938">
            <a:noFill/>
            <a:miter lim="800000"/>
            <a:headEnd/>
            <a:tailEnd/>
          </a:ln>
        </p:spPr>
        <p:txBody>
          <a:bodyPr wrap="none">
            <a:spAutoFit/>
          </a:bodyPr>
          <a:lstStyle/>
          <a:p>
            <a:pPr algn="l"/>
            <a:r>
              <a:rPr lang="de-DE" sz="4800" dirty="0" smtClean="0">
                <a:latin typeface="Arial" charset="0"/>
              </a:rPr>
              <a:t>Hypertonie</a:t>
            </a:r>
            <a:endParaRPr lang="de-DE" sz="4800" dirty="0">
              <a:latin typeface="Arial" charset="0"/>
            </a:endParaRPr>
          </a:p>
        </p:txBody>
      </p:sp>
      <p:sp>
        <p:nvSpPr>
          <p:cNvPr id="11283" name="Text Box 1043"/>
          <p:cNvSpPr txBox="1">
            <a:spLocks noChangeArrowheads="1"/>
          </p:cNvSpPr>
          <p:nvPr/>
        </p:nvSpPr>
        <p:spPr bwMode="auto">
          <a:xfrm>
            <a:off x="1903140" y="3429000"/>
            <a:ext cx="8392042" cy="646331"/>
          </a:xfrm>
          <a:prstGeom prst="rect">
            <a:avLst/>
          </a:prstGeom>
          <a:noFill/>
          <a:ln w="7938">
            <a:noFill/>
            <a:miter lim="800000"/>
            <a:headEnd/>
            <a:tailEnd/>
          </a:ln>
        </p:spPr>
        <p:txBody>
          <a:bodyPr wrap="none">
            <a:spAutoFit/>
          </a:bodyPr>
          <a:lstStyle/>
          <a:p>
            <a:r>
              <a:rPr lang="de-DE" sz="3600" dirty="0" err="1" smtClean="0">
                <a:latin typeface="Arial" charset="0"/>
              </a:rPr>
              <a:t>Hypertensive</a:t>
            </a:r>
            <a:r>
              <a:rPr lang="de-DE" sz="3600" dirty="0" smtClean="0">
                <a:latin typeface="Arial" charset="0"/>
              </a:rPr>
              <a:t> Herz- und Nierenkrankheit</a:t>
            </a:r>
            <a:endParaRPr lang="de-DE" sz="3600" dirty="0">
              <a:latin typeface="Arial" charset="0"/>
            </a:endParaRPr>
          </a:p>
        </p:txBody>
      </p:sp>
      <p:sp>
        <p:nvSpPr>
          <p:cNvPr id="11285" name="Text Box 1045"/>
          <p:cNvSpPr txBox="1">
            <a:spLocks noChangeArrowheads="1"/>
          </p:cNvSpPr>
          <p:nvPr/>
        </p:nvSpPr>
        <p:spPr bwMode="auto">
          <a:xfrm>
            <a:off x="1728857" y="931367"/>
            <a:ext cx="8239179" cy="769441"/>
          </a:xfrm>
          <a:prstGeom prst="rect">
            <a:avLst/>
          </a:prstGeom>
          <a:noFill/>
          <a:ln w="7938">
            <a:noFill/>
            <a:miter lim="800000"/>
            <a:headEnd/>
            <a:tailEnd/>
          </a:ln>
        </p:spPr>
        <p:txBody>
          <a:bodyPr wrap="none">
            <a:spAutoFit/>
          </a:bodyPr>
          <a:lstStyle/>
          <a:p>
            <a:r>
              <a:rPr lang="de-DE" dirty="0" smtClean="0">
                <a:latin typeface="Arial" charset="0"/>
              </a:rPr>
              <a:t>Einteilung der Niereninsuffizienz</a:t>
            </a:r>
            <a:endParaRPr lang="de-DE" dirty="0">
              <a:latin typeface="Arial" charset="0"/>
            </a:endParaRPr>
          </a:p>
        </p:txBody>
      </p:sp>
      <p:sp>
        <p:nvSpPr>
          <p:cNvPr id="11287" name="Text Box 1047"/>
          <p:cNvSpPr txBox="1">
            <a:spLocks noChangeArrowheads="1"/>
          </p:cNvSpPr>
          <p:nvPr/>
        </p:nvSpPr>
        <p:spPr bwMode="auto">
          <a:xfrm>
            <a:off x="1882974" y="5158829"/>
            <a:ext cx="2684462" cy="1006475"/>
          </a:xfrm>
          <a:prstGeom prst="rect">
            <a:avLst/>
          </a:prstGeom>
          <a:noFill/>
          <a:ln w="7938">
            <a:noFill/>
            <a:miter lim="800000"/>
            <a:headEnd/>
            <a:tailEnd/>
          </a:ln>
        </p:spPr>
        <p:txBody>
          <a:bodyPr wrap="none">
            <a:spAutoFit/>
          </a:bodyPr>
          <a:lstStyle/>
          <a:p>
            <a:r>
              <a:rPr lang="de-DE" sz="6000" dirty="0">
                <a:solidFill>
                  <a:schemeClr val="tx1">
                    <a:lumMod val="50000"/>
                    <a:lumOff val="50000"/>
                  </a:schemeClr>
                </a:solidFill>
                <a:latin typeface="Arial" charset="0"/>
              </a:rPr>
              <a:t>Dialyse</a:t>
            </a:r>
          </a:p>
        </p:txBody>
      </p:sp>
      <p:sp>
        <p:nvSpPr>
          <p:cNvPr id="24" name="Text Box 1045"/>
          <p:cNvSpPr txBox="1">
            <a:spLocks noChangeArrowheads="1"/>
          </p:cNvSpPr>
          <p:nvPr/>
        </p:nvSpPr>
        <p:spPr bwMode="auto">
          <a:xfrm>
            <a:off x="30932" y="3861048"/>
            <a:ext cx="2443297" cy="1446550"/>
          </a:xfrm>
          <a:prstGeom prst="rect">
            <a:avLst/>
          </a:prstGeom>
          <a:noFill/>
          <a:ln w="7938">
            <a:noFill/>
            <a:miter lim="800000"/>
            <a:headEnd/>
            <a:tailEnd/>
          </a:ln>
        </p:spPr>
        <p:txBody>
          <a:bodyPr wrap="none">
            <a:spAutoFit/>
          </a:bodyPr>
          <a:lstStyle/>
          <a:p>
            <a:r>
              <a:rPr lang="de-DE" dirty="0" err="1" smtClean="0">
                <a:latin typeface="Arial" charset="0"/>
              </a:rPr>
              <a:t>Nephrot</a:t>
            </a:r>
            <a:r>
              <a:rPr lang="de-DE" dirty="0" smtClean="0">
                <a:latin typeface="Arial" charset="0"/>
              </a:rPr>
              <a:t>.</a:t>
            </a:r>
            <a:br>
              <a:rPr lang="de-DE" dirty="0" smtClean="0">
                <a:latin typeface="Arial" charset="0"/>
              </a:rPr>
            </a:br>
            <a:r>
              <a:rPr lang="de-DE" dirty="0" smtClean="0">
                <a:latin typeface="Arial" charset="0"/>
              </a:rPr>
              <a:t>Syndrom</a:t>
            </a:r>
            <a:endParaRPr lang="de-DE" dirty="0">
              <a:latin typeface="Arial" charset="0"/>
            </a:endParaRPr>
          </a:p>
        </p:txBody>
      </p:sp>
      <p:sp>
        <p:nvSpPr>
          <p:cNvPr id="25" name="Text Box 1045"/>
          <p:cNvSpPr txBox="1">
            <a:spLocks noChangeArrowheads="1"/>
          </p:cNvSpPr>
          <p:nvPr/>
        </p:nvSpPr>
        <p:spPr bwMode="auto">
          <a:xfrm>
            <a:off x="7275765" y="4244895"/>
            <a:ext cx="2980303" cy="1200329"/>
          </a:xfrm>
          <a:prstGeom prst="rect">
            <a:avLst/>
          </a:prstGeom>
          <a:noFill/>
          <a:ln w="7938">
            <a:noFill/>
            <a:miter lim="800000"/>
            <a:headEnd/>
            <a:tailEnd/>
          </a:ln>
        </p:spPr>
        <p:txBody>
          <a:bodyPr wrap="none">
            <a:spAutoFit/>
          </a:bodyPr>
          <a:lstStyle/>
          <a:p>
            <a:r>
              <a:rPr lang="de-DE" sz="3600" dirty="0" err="1" smtClean="0">
                <a:latin typeface="Arial" charset="0"/>
              </a:rPr>
              <a:t>Nephritisches</a:t>
            </a:r>
            <a:r>
              <a:rPr lang="de-DE" sz="3600" dirty="0" smtClean="0">
                <a:latin typeface="Arial" charset="0"/>
              </a:rPr>
              <a:t/>
            </a:r>
            <a:br>
              <a:rPr lang="de-DE" sz="3600" dirty="0" smtClean="0">
                <a:latin typeface="Arial" charset="0"/>
              </a:rPr>
            </a:br>
            <a:r>
              <a:rPr lang="de-DE" sz="3600" dirty="0" smtClean="0">
                <a:latin typeface="Arial" charset="0"/>
              </a:rPr>
              <a:t>Syndrom</a:t>
            </a:r>
            <a:endParaRPr lang="de-DE" sz="3600" dirty="0">
              <a:latin typeface="Arial" charset="0"/>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1"/>
          <p:cNvSpPr>
            <a:spLocks noGrp="1"/>
          </p:cNvSpPr>
          <p:nvPr>
            <p:ph type="ftr" sz="quarter" idx="10"/>
          </p:nvPr>
        </p:nvSpPr>
        <p:spPr/>
        <p:txBody>
          <a:bodyPr/>
          <a:lstStyle/>
          <a:p>
            <a:r>
              <a:rPr lang="de-DE"/>
              <a:t>Slatopolsky Kidney International  1999 55 (4), 1284-1292.</a:t>
            </a:r>
          </a:p>
        </p:txBody>
      </p:sp>
      <p:sp>
        <p:nvSpPr>
          <p:cNvPr id="219138" name="Rectangle 2"/>
          <p:cNvSpPr>
            <a:spLocks noChangeArrowheads="1"/>
          </p:cNvSpPr>
          <p:nvPr/>
        </p:nvSpPr>
        <p:spPr bwMode="auto">
          <a:xfrm>
            <a:off x="0" y="989013"/>
            <a:ext cx="10287000" cy="457200"/>
          </a:xfrm>
          <a:prstGeom prst="rect">
            <a:avLst/>
          </a:prstGeom>
          <a:noFill/>
          <a:ln w="9525">
            <a:noFill/>
            <a:miter lim="800000"/>
            <a:headEnd/>
            <a:tailEnd/>
          </a:ln>
          <a:effectLst/>
        </p:spPr>
        <p:txBody>
          <a:bodyPr>
            <a:spAutoFit/>
          </a:bodyPr>
          <a:lstStyle/>
          <a:p>
            <a:pPr algn="l" eaLnBrk="1" hangingPunct="1"/>
            <a:r>
              <a:rPr lang="de-DE">
                <a:solidFill>
                  <a:schemeClr val="tx1"/>
                </a:solidFill>
              </a:rPr>
              <a:t> </a:t>
            </a:r>
          </a:p>
        </p:txBody>
      </p:sp>
      <p:pic>
        <p:nvPicPr>
          <p:cNvPr id="219139" name="Picture 3" descr="kid_386_f5"/>
          <p:cNvPicPr>
            <a:picLocks noChangeAspect="1" noChangeArrowheads="1"/>
          </p:cNvPicPr>
          <p:nvPr/>
        </p:nvPicPr>
        <p:blipFill>
          <a:blip r:embed="rId3" cstate="print"/>
          <a:srcRect/>
          <a:stretch>
            <a:fillRect/>
          </a:stretch>
        </p:blipFill>
        <p:spPr bwMode="auto">
          <a:xfrm>
            <a:off x="958850" y="1257300"/>
            <a:ext cx="8577263" cy="4692650"/>
          </a:xfrm>
          <a:prstGeom prst="rect">
            <a:avLst/>
          </a:prstGeom>
          <a:noFill/>
        </p:spPr>
      </p:pic>
      <p:sp>
        <p:nvSpPr>
          <p:cNvPr id="219140" name="Rectangle 4"/>
          <p:cNvSpPr>
            <a:spLocks noGrp="1" noChangeArrowheads="1"/>
          </p:cNvSpPr>
          <p:nvPr>
            <p:ph type="title" idx="4294967295"/>
          </p:nvPr>
        </p:nvSpPr>
        <p:spPr bwMode="auto">
          <a:xfrm>
            <a:off x="-38100" y="-76200"/>
            <a:ext cx="9258300" cy="1143000"/>
          </a:xfrm>
          <a:prstGeom prst="rect">
            <a:avLst/>
          </a:prstGeom>
          <a:noFill/>
          <a:ln>
            <a:miter lim="800000"/>
            <a:headEnd/>
            <a:tailEnd/>
          </a:ln>
        </p:spPr>
        <p:txBody>
          <a:bodyPr/>
          <a:lstStyle/>
          <a:p>
            <a:pPr algn="l"/>
            <a:r>
              <a:rPr lang="de-DE" sz="3600" b="1" dirty="0" err="1">
                <a:solidFill>
                  <a:srgbClr val="993300"/>
                </a:solidFill>
                <a:latin typeface="Arial" pitchFamily="34" charset="0"/>
                <a:cs typeface="Arial" pitchFamily="34" charset="0"/>
              </a:rPr>
              <a:t>Noduläre</a:t>
            </a:r>
            <a:r>
              <a:rPr lang="de-DE" sz="3600" b="1" dirty="0">
                <a:solidFill>
                  <a:srgbClr val="993300"/>
                </a:solidFill>
                <a:latin typeface="Arial" pitchFamily="34" charset="0"/>
                <a:cs typeface="Arial" pitchFamily="34" charset="0"/>
              </a:rPr>
              <a:t> Hyperplasie und </a:t>
            </a:r>
            <a:r>
              <a:rPr lang="de-DE" sz="3600" b="1" dirty="0" err="1">
                <a:solidFill>
                  <a:srgbClr val="993300"/>
                </a:solidFill>
                <a:latin typeface="Arial" pitchFamily="34" charset="0"/>
                <a:cs typeface="Arial" pitchFamily="34" charset="0"/>
              </a:rPr>
              <a:t>CaR</a:t>
            </a:r>
            <a:r>
              <a:rPr lang="de-DE" sz="3600" b="1" dirty="0">
                <a:solidFill>
                  <a:srgbClr val="993300"/>
                </a:solidFill>
                <a:latin typeface="Arial" pitchFamily="34" charset="0"/>
                <a:cs typeface="Arial" pitchFamily="34" charset="0"/>
              </a:rPr>
              <a:t> </a:t>
            </a:r>
            <a:r>
              <a:rPr lang="de-DE" sz="3600" b="1" dirty="0" err="1">
                <a:solidFill>
                  <a:srgbClr val="993300"/>
                </a:solidFill>
                <a:latin typeface="Arial" pitchFamily="34" charset="0"/>
                <a:cs typeface="Arial" pitchFamily="34" charset="0"/>
              </a:rPr>
              <a:t>Rezeptordichte</a:t>
            </a:r>
            <a:endParaRPr lang="de-DE" sz="3600" b="1" dirty="0">
              <a:solidFill>
                <a:srgbClr val="993300"/>
              </a:solidFill>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1"/>
          <p:cNvSpPr>
            <a:spLocks noGrp="1"/>
          </p:cNvSpPr>
          <p:nvPr>
            <p:ph type="ftr" sz="quarter" idx="10"/>
          </p:nvPr>
        </p:nvSpPr>
        <p:spPr/>
        <p:txBody>
          <a:bodyPr/>
          <a:lstStyle/>
          <a:p>
            <a:r>
              <a:rPr lang="de-DE"/>
              <a:t>http://www.emedicine.com/derm/images/1048885-1095481-533.jpg</a:t>
            </a:r>
          </a:p>
        </p:txBody>
      </p:sp>
      <p:sp>
        <p:nvSpPr>
          <p:cNvPr id="397314" name="Rectangle 2"/>
          <p:cNvSpPr>
            <a:spLocks noGrp="1" noChangeArrowheads="1"/>
          </p:cNvSpPr>
          <p:nvPr>
            <p:ph type="title" idx="4294967295"/>
          </p:nvPr>
        </p:nvSpPr>
        <p:spPr bwMode="auto">
          <a:xfrm>
            <a:off x="-38100" y="-76200"/>
            <a:ext cx="10096500" cy="1143000"/>
          </a:xfrm>
          <a:prstGeom prst="rect">
            <a:avLst/>
          </a:prstGeom>
          <a:noFill/>
          <a:ln>
            <a:miter lim="800000"/>
            <a:headEnd/>
            <a:tailEnd/>
          </a:ln>
        </p:spPr>
        <p:txBody>
          <a:bodyPr/>
          <a:lstStyle/>
          <a:p>
            <a:pPr algn="l"/>
            <a:r>
              <a:rPr lang="de-DE" sz="3600" b="1" dirty="0" err="1">
                <a:solidFill>
                  <a:srgbClr val="993300"/>
                </a:solidFill>
                <a:latin typeface="Arial" pitchFamily="34" charset="0"/>
                <a:cs typeface="Arial" pitchFamily="34" charset="0"/>
              </a:rPr>
              <a:t>Calciphylaxie</a:t>
            </a:r>
            <a:r>
              <a:rPr lang="de-DE" sz="3600" b="1" dirty="0">
                <a:solidFill>
                  <a:srgbClr val="993300"/>
                </a:solidFill>
                <a:latin typeface="Arial" pitchFamily="34" charset="0"/>
                <a:cs typeface="Arial" pitchFamily="34" charset="0"/>
              </a:rPr>
              <a:t> </a:t>
            </a:r>
          </a:p>
        </p:txBody>
      </p:sp>
      <p:cxnSp>
        <p:nvCxnSpPr>
          <p:cNvPr id="397315" name="AutoShape 3"/>
          <p:cNvCxnSpPr>
            <a:cxnSpLocks noChangeShapeType="1"/>
          </p:cNvCxnSpPr>
          <p:nvPr/>
        </p:nvCxnSpPr>
        <p:spPr bwMode="auto">
          <a:xfrm rot="5400000" flipV="1">
            <a:off x="7581900" y="1257300"/>
            <a:ext cx="1588" cy="1588"/>
          </a:xfrm>
          <a:prstGeom prst="curvedConnector3">
            <a:avLst>
              <a:gd name="adj1" fmla="val -14400000"/>
            </a:avLst>
          </a:prstGeom>
          <a:noFill/>
          <a:ln w="7938">
            <a:noFill/>
            <a:round/>
            <a:headEnd/>
            <a:tailEnd/>
          </a:ln>
          <a:effectLst/>
        </p:spPr>
      </p:cxnSp>
      <p:cxnSp>
        <p:nvCxnSpPr>
          <p:cNvPr id="397316" name="AutoShape 4"/>
          <p:cNvCxnSpPr>
            <a:cxnSpLocks noChangeShapeType="1"/>
          </p:cNvCxnSpPr>
          <p:nvPr/>
        </p:nvCxnSpPr>
        <p:spPr bwMode="auto">
          <a:xfrm rot="5400000" flipV="1">
            <a:off x="7581900" y="1257300"/>
            <a:ext cx="1588" cy="1588"/>
          </a:xfrm>
          <a:prstGeom prst="curvedConnector3">
            <a:avLst>
              <a:gd name="adj1" fmla="val -14400000"/>
            </a:avLst>
          </a:prstGeom>
          <a:noFill/>
          <a:ln w="7938">
            <a:noFill/>
            <a:round/>
            <a:headEnd/>
            <a:tailEnd/>
          </a:ln>
          <a:effectLst/>
        </p:spPr>
      </p:cxnSp>
      <p:pic>
        <p:nvPicPr>
          <p:cNvPr id="397320" name="Picture 8"/>
          <p:cNvPicPr>
            <a:picLocks noChangeAspect="1" noChangeArrowheads="1"/>
          </p:cNvPicPr>
          <p:nvPr/>
        </p:nvPicPr>
        <p:blipFill>
          <a:blip r:embed="rId2" cstate="print"/>
          <a:srcRect/>
          <a:stretch>
            <a:fillRect/>
          </a:stretch>
        </p:blipFill>
        <p:spPr bwMode="auto">
          <a:xfrm>
            <a:off x="0" y="1238250"/>
            <a:ext cx="7162800" cy="4732338"/>
          </a:xfrm>
          <a:prstGeom prst="rect">
            <a:avLst/>
          </a:prstGeom>
          <a:noFill/>
          <a:ln w="7938">
            <a:noFill/>
            <a:miter lim="800000"/>
            <a:headEnd/>
            <a:tailEnd/>
          </a:ln>
          <a:effectLst/>
        </p:spPr>
      </p:pic>
      <p:pic>
        <p:nvPicPr>
          <p:cNvPr id="397322" name="Picture 10" descr="1048885-1093192-1095481-1354577"/>
          <p:cNvPicPr>
            <a:picLocks noChangeAspect="1" noChangeArrowheads="1"/>
          </p:cNvPicPr>
          <p:nvPr/>
        </p:nvPicPr>
        <p:blipFill>
          <a:blip r:embed="rId3" cstate="print"/>
          <a:srcRect/>
          <a:stretch>
            <a:fillRect/>
          </a:stretch>
        </p:blipFill>
        <p:spPr bwMode="auto">
          <a:xfrm>
            <a:off x="4017963" y="1238250"/>
            <a:ext cx="6269037" cy="4719638"/>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97322"/>
                                        </p:tgtEl>
                                        <p:attrNameLst>
                                          <p:attrName>style.visibility</p:attrName>
                                        </p:attrNameLst>
                                      </p:cBhvr>
                                      <p:to>
                                        <p:strVal val="visible"/>
                                      </p:to>
                                    </p:set>
                                    <p:animEffect transition="in" filter="box(out)">
                                      <p:cBhvr>
                                        <p:cTn id="7" dur="500"/>
                                        <p:tgtEl>
                                          <p:spTgt spid="397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1"/>
          <p:cNvSpPr>
            <a:spLocks noGrp="1"/>
          </p:cNvSpPr>
          <p:nvPr>
            <p:ph type="ftr" sz="quarter" idx="10"/>
          </p:nvPr>
        </p:nvSpPr>
        <p:spPr/>
        <p:txBody>
          <a:bodyPr/>
          <a:lstStyle/>
          <a:p>
            <a:r>
              <a:rPr lang="de-DE"/>
              <a:t>Pat. NS, männlich 67 J. ESP, Tx 1 Jahr, Crea 110, rFSGS</a:t>
            </a:r>
          </a:p>
        </p:txBody>
      </p:sp>
      <p:sp>
        <p:nvSpPr>
          <p:cNvPr id="402434" name="Rectangle 2"/>
          <p:cNvSpPr>
            <a:spLocks noGrp="1" noChangeArrowheads="1"/>
          </p:cNvSpPr>
          <p:nvPr>
            <p:ph type="title" idx="4294967295"/>
          </p:nvPr>
        </p:nvSpPr>
        <p:spPr bwMode="auto">
          <a:xfrm>
            <a:off x="-38100" y="-76200"/>
            <a:ext cx="10096500" cy="1143000"/>
          </a:xfrm>
          <a:prstGeom prst="rect">
            <a:avLst/>
          </a:prstGeom>
          <a:noFill/>
          <a:ln>
            <a:miter lim="800000"/>
            <a:headEnd/>
            <a:tailEnd/>
          </a:ln>
        </p:spPr>
        <p:txBody>
          <a:bodyPr/>
          <a:lstStyle/>
          <a:p>
            <a:pPr algn="l"/>
            <a:r>
              <a:rPr lang="de-DE" sz="3600" b="1" dirty="0" err="1">
                <a:solidFill>
                  <a:srgbClr val="993300"/>
                </a:solidFill>
                <a:latin typeface="Arial" pitchFamily="34" charset="0"/>
                <a:cs typeface="Arial" pitchFamily="34" charset="0"/>
              </a:rPr>
              <a:t>Extraossäre</a:t>
            </a:r>
            <a:r>
              <a:rPr lang="de-DE" sz="3600" b="1" dirty="0">
                <a:solidFill>
                  <a:srgbClr val="993300"/>
                </a:solidFill>
                <a:latin typeface="Arial" pitchFamily="34" charset="0"/>
                <a:cs typeface="Arial" pitchFamily="34" charset="0"/>
              </a:rPr>
              <a:t> </a:t>
            </a:r>
            <a:r>
              <a:rPr lang="de-DE" sz="3600" b="1" dirty="0" err="1">
                <a:solidFill>
                  <a:srgbClr val="993300"/>
                </a:solidFill>
                <a:latin typeface="Arial" pitchFamily="34" charset="0"/>
                <a:cs typeface="Arial" pitchFamily="34" charset="0"/>
              </a:rPr>
              <a:t>Kalzifikation</a:t>
            </a:r>
            <a:r>
              <a:rPr lang="de-DE" sz="3600" b="1" dirty="0">
                <a:solidFill>
                  <a:srgbClr val="993300"/>
                </a:solidFill>
                <a:latin typeface="Arial" pitchFamily="34" charset="0"/>
                <a:cs typeface="Arial" pitchFamily="34" charset="0"/>
              </a:rPr>
              <a:t> </a:t>
            </a:r>
          </a:p>
        </p:txBody>
      </p:sp>
      <p:cxnSp>
        <p:nvCxnSpPr>
          <p:cNvPr id="402435" name="AutoShape 3"/>
          <p:cNvCxnSpPr>
            <a:cxnSpLocks noChangeShapeType="1"/>
          </p:cNvCxnSpPr>
          <p:nvPr/>
        </p:nvCxnSpPr>
        <p:spPr bwMode="auto">
          <a:xfrm rot="5400000" flipV="1">
            <a:off x="7581900" y="1257300"/>
            <a:ext cx="1588" cy="1588"/>
          </a:xfrm>
          <a:prstGeom prst="curvedConnector3">
            <a:avLst>
              <a:gd name="adj1" fmla="val -14400000"/>
            </a:avLst>
          </a:prstGeom>
          <a:noFill/>
          <a:ln w="7938">
            <a:noFill/>
            <a:round/>
            <a:headEnd/>
            <a:tailEnd/>
          </a:ln>
          <a:effectLst/>
        </p:spPr>
      </p:cxnSp>
      <p:cxnSp>
        <p:nvCxnSpPr>
          <p:cNvPr id="402436" name="AutoShape 4"/>
          <p:cNvCxnSpPr>
            <a:cxnSpLocks noChangeShapeType="1"/>
          </p:cNvCxnSpPr>
          <p:nvPr/>
        </p:nvCxnSpPr>
        <p:spPr bwMode="auto">
          <a:xfrm rot="5400000" flipV="1">
            <a:off x="7581900" y="1257300"/>
            <a:ext cx="1588" cy="1588"/>
          </a:xfrm>
          <a:prstGeom prst="curvedConnector3">
            <a:avLst>
              <a:gd name="adj1" fmla="val -14400000"/>
            </a:avLst>
          </a:prstGeom>
          <a:noFill/>
          <a:ln w="7938">
            <a:noFill/>
            <a:round/>
            <a:headEnd/>
            <a:tailEnd/>
          </a:ln>
          <a:effectLst/>
        </p:spPr>
      </p:cxnSp>
      <p:pic>
        <p:nvPicPr>
          <p:cNvPr id="402441" name="Picture 9" descr="CT"/>
          <p:cNvPicPr>
            <a:picLocks noChangeAspect="1" noChangeArrowheads="1"/>
          </p:cNvPicPr>
          <p:nvPr/>
        </p:nvPicPr>
        <p:blipFill>
          <a:blip r:embed="rId2" cstate="print"/>
          <a:srcRect t="12914" b="10933"/>
          <a:stretch>
            <a:fillRect/>
          </a:stretch>
        </p:blipFill>
        <p:spPr bwMode="auto">
          <a:xfrm>
            <a:off x="0" y="1204913"/>
            <a:ext cx="6524625" cy="4967287"/>
          </a:xfrm>
          <a:prstGeom prst="rect">
            <a:avLst/>
          </a:prstGeom>
          <a:noFill/>
        </p:spPr>
      </p:pic>
      <p:pic>
        <p:nvPicPr>
          <p:cNvPr id="402443" name="Picture 11" descr="SC"/>
          <p:cNvPicPr>
            <a:picLocks noChangeAspect="1" noChangeArrowheads="1"/>
          </p:cNvPicPr>
          <p:nvPr/>
        </p:nvPicPr>
        <p:blipFill>
          <a:blip r:embed="rId3" cstate="print"/>
          <a:srcRect l="15384" t="17949" b="11058"/>
          <a:stretch>
            <a:fillRect/>
          </a:stretch>
        </p:blipFill>
        <p:spPr bwMode="auto">
          <a:xfrm>
            <a:off x="4343400" y="1185863"/>
            <a:ext cx="5943600" cy="4986337"/>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10000"/>
                                  </p:stCondLst>
                                  <p:childTnLst>
                                    <p:set>
                                      <p:cBhvr>
                                        <p:cTn id="6" dur="1" fill="hold">
                                          <p:stCondLst>
                                            <p:cond delay="0"/>
                                          </p:stCondLst>
                                        </p:cTn>
                                        <p:tgtEl>
                                          <p:spTgt spid="402443"/>
                                        </p:tgtEl>
                                        <p:attrNameLst>
                                          <p:attrName>style.visibility</p:attrName>
                                        </p:attrNameLst>
                                      </p:cBhvr>
                                      <p:to>
                                        <p:strVal val="visible"/>
                                      </p:to>
                                    </p:set>
                                    <p:animEffect transition="in" filter="box(out)">
                                      <p:cBhvr>
                                        <p:cTn id="7" dur="500"/>
                                        <p:tgtEl>
                                          <p:spTgt spid="402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94" name="Picture 18" descr="msotw9_temp0"/>
          <p:cNvPicPr>
            <a:picLocks noChangeAspect="1" noChangeArrowheads="1"/>
          </p:cNvPicPr>
          <p:nvPr/>
        </p:nvPicPr>
        <p:blipFill>
          <a:blip r:embed="rId2" cstate="print"/>
          <a:srcRect l="57143" t="48979" r="5194" b="31241"/>
          <a:stretch>
            <a:fillRect/>
          </a:stretch>
        </p:blipFill>
        <p:spPr bwMode="auto">
          <a:xfrm>
            <a:off x="1808163" y="2438400"/>
            <a:ext cx="2459037" cy="1535113"/>
          </a:xfrm>
          <a:prstGeom prst="rect">
            <a:avLst/>
          </a:prstGeom>
          <a:noFill/>
          <a:ln w="9525">
            <a:noFill/>
            <a:miter lim="800000"/>
            <a:headEnd/>
            <a:tailEnd/>
          </a:ln>
          <a:effectLst/>
        </p:spPr>
      </p:pic>
      <p:sp>
        <p:nvSpPr>
          <p:cNvPr id="331778" name="Rectangle 2"/>
          <p:cNvSpPr>
            <a:spLocks noGrp="1" noChangeArrowheads="1"/>
          </p:cNvSpPr>
          <p:nvPr>
            <p:ph type="title" idx="4294967295"/>
          </p:nvPr>
        </p:nvSpPr>
        <p:spPr bwMode="auto">
          <a:xfrm>
            <a:off x="0" y="0"/>
            <a:ext cx="10287000" cy="1219200"/>
          </a:xfrm>
          <a:prstGeom prst="rect">
            <a:avLst/>
          </a:prstGeom>
          <a:noFill/>
          <a:ln>
            <a:miter lim="800000"/>
            <a:headEnd/>
            <a:tailEnd/>
          </a:ln>
        </p:spPr>
        <p:txBody>
          <a:bodyPr/>
          <a:lstStyle/>
          <a:p>
            <a:pPr algn="l"/>
            <a:r>
              <a:rPr lang="de-DE" sz="3600" b="1" dirty="0">
                <a:solidFill>
                  <a:srgbClr val="993300"/>
                </a:solidFill>
                <a:latin typeface="Arial" pitchFamily="34" charset="0"/>
                <a:cs typeface="Arial" pitchFamily="34" charset="0"/>
              </a:rPr>
              <a:t>Knochen </a:t>
            </a:r>
            <a:r>
              <a:rPr lang="de-DE" sz="3600" b="1" dirty="0">
                <a:solidFill>
                  <a:srgbClr val="993300"/>
                </a:solidFill>
                <a:latin typeface="Arial" pitchFamily="34" charset="0"/>
                <a:cs typeface="Arial" pitchFamily="34" charset="0"/>
                <a:sym typeface="Symbol" pitchFamily="18" charset="2"/>
              </a:rPr>
              <a:t> </a:t>
            </a:r>
            <a:r>
              <a:rPr lang="de-DE" sz="3600" b="1" dirty="0" err="1">
                <a:solidFill>
                  <a:srgbClr val="993300"/>
                </a:solidFill>
                <a:latin typeface="Arial" pitchFamily="34" charset="0"/>
                <a:cs typeface="Arial" pitchFamily="34" charset="0"/>
              </a:rPr>
              <a:t>Gefässe</a:t>
            </a:r>
            <a:r>
              <a:rPr lang="de-DE" sz="3600" b="1" dirty="0">
                <a:solidFill>
                  <a:srgbClr val="993300"/>
                </a:solidFill>
                <a:latin typeface="Arial" pitchFamily="34" charset="0"/>
                <a:cs typeface="Arial" pitchFamily="34" charset="0"/>
              </a:rPr>
              <a:t> ??</a:t>
            </a:r>
          </a:p>
        </p:txBody>
      </p:sp>
      <p:cxnSp>
        <p:nvCxnSpPr>
          <p:cNvPr id="331779" name="AutoShape 3"/>
          <p:cNvCxnSpPr>
            <a:cxnSpLocks noChangeShapeType="1"/>
          </p:cNvCxnSpPr>
          <p:nvPr/>
        </p:nvCxnSpPr>
        <p:spPr bwMode="auto">
          <a:xfrm rot="5400000" flipV="1">
            <a:off x="4438650" y="5089525"/>
            <a:ext cx="1588" cy="1588"/>
          </a:xfrm>
          <a:prstGeom prst="bentConnector3">
            <a:avLst>
              <a:gd name="adj1" fmla="val -42900000"/>
            </a:avLst>
          </a:prstGeom>
          <a:noFill/>
          <a:ln w="7938">
            <a:noFill/>
            <a:miter lim="800000"/>
            <a:headEnd/>
            <a:tailEnd/>
          </a:ln>
          <a:effectLst/>
        </p:spPr>
      </p:cxnSp>
      <p:sp>
        <p:nvSpPr>
          <p:cNvPr id="331780" name="Line 4"/>
          <p:cNvSpPr>
            <a:spLocks noChangeShapeType="1"/>
          </p:cNvSpPr>
          <p:nvPr/>
        </p:nvSpPr>
        <p:spPr bwMode="auto">
          <a:xfrm flipV="1">
            <a:off x="2767013" y="3644900"/>
            <a:ext cx="4711700" cy="1222375"/>
          </a:xfrm>
          <a:prstGeom prst="line">
            <a:avLst/>
          </a:prstGeom>
          <a:noFill/>
          <a:ln w="76200">
            <a:solidFill>
              <a:srgbClr val="993300"/>
            </a:solidFill>
            <a:round/>
            <a:headEnd/>
            <a:tailEnd/>
          </a:ln>
          <a:effectLst/>
        </p:spPr>
        <p:txBody>
          <a:bodyPr>
            <a:spAutoFit/>
          </a:bodyPr>
          <a:lstStyle/>
          <a:p>
            <a:endParaRPr lang="de-DE"/>
          </a:p>
        </p:txBody>
      </p:sp>
      <p:grpSp>
        <p:nvGrpSpPr>
          <p:cNvPr id="2" name="Group 10"/>
          <p:cNvGrpSpPr>
            <a:grpSpLocks/>
          </p:cNvGrpSpPr>
          <p:nvPr/>
        </p:nvGrpSpPr>
        <p:grpSpPr bwMode="auto">
          <a:xfrm>
            <a:off x="5575300" y="1244600"/>
            <a:ext cx="1828800" cy="2400300"/>
            <a:chOff x="672" y="799"/>
            <a:chExt cx="2160" cy="2849"/>
          </a:xfrm>
        </p:grpSpPr>
        <p:pic>
          <p:nvPicPr>
            <p:cNvPr id="331787" name="Picture 11" descr="CR"/>
            <p:cNvPicPr>
              <a:picLocks noChangeAspect="1" noChangeArrowheads="1"/>
            </p:cNvPicPr>
            <p:nvPr/>
          </p:nvPicPr>
          <p:blipFill>
            <a:blip r:embed="rId3" cstate="print"/>
            <a:srcRect l="19667" r="17120" b="16623"/>
            <a:stretch>
              <a:fillRect/>
            </a:stretch>
          </p:blipFill>
          <p:spPr bwMode="auto">
            <a:xfrm>
              <a:off x="672" y="799"/>
              <a:ext cx="2160" cy="2849"/>
            </a:xfrm>
            <a:prstGeom prst="rect">
              <a:avLst/>
            </a:prstGeom>
            <a:noFill/>
          </p:spPr>
        </p:pic>
        <p:sp>
          <p:nvSpPr>
            <p:cNvPr id="331788" name="Oval 12"/>
            <p:cNvSpPr>
              <a:spLocks noChangeArrowheads="1"/>
            </p:cNvSpPr>
            <p:nvPr/>
          </p:nvSpPr>
          <p:spPr bwMode="auto">
            <a:xfrm>
              <a:off x="672" y="2544"/>
              <a:ext cx="720" cy="816"/>
            </a:xfrm>
            <a:prstGeom prst="ellipse">
              <a:avLst/>
            </a:prstGeom>
            <a:noFill/>
            <a:ln w="7938">
              <a:solidFill>
                <a:srgbClr val="FF0000"/>
              </a:solidFill>
              <a:round/>
              <a:headEnd/>
              <a:tailEnd/>
            </a:ln>
            <a:effectLst/>
          </p:spPr>
          <p:txBody>
            <a:bodyPr wrap="none" anchor="ctr">
              <a:spAutoFit/>
            </a:bodyPr>
            <a:lstStyle/>
            <a:p>
              <a:endParaRPr lang="de-DE"/>
            </a:p>
          </p:txBody>
        </p:sp>
      </p:grpSp>
      <p:grpSp>
        <p:nvGrpSpPr>
          <p:cNvPr id="3" name="Group 13"/>
          <p:cNvGrpSpPr>
            <a:grpSpLocks/>
          </p:cNvGrpSpPr>
          <p:nvPr/>
        </p:nvGrpSpPr>
        <p:grpSpPr bwMode="auto">
          <a:xfrm>
            <a:off x="7478713" y="1244600"/>
            <a:ext cx="1797050" cy="2400300"/>
            <a:chOff x="3757" y="799"/>
            <a:chExt cx="2123" cy="2849"/>
          </a:xfrm>
        </p:grpSpPr>
        <p:pic>
          <p:nvPicPr>
            <p:cNvPr id="331790" name="Picture 14" descr="CR"/>
            <p:cNvPicPr>
              <a:picLocks noChangeAspect="1" noChangeArrowheads="1"/>
            </p:cNvPicPr>
            <p:nvPr/>
          </p:nvPicPr>
          <p:blipFill>
            <a:blip r:embed="rId4" cstate="print"/>
            <a:srcRect l="11945" b="12230"/>
            <a:stretch>
              <a:fillRect/>
            </a:stretch>
          </p:blipFill>
          <p:spPr bwMode="auto">
            <a:xfrm>
              <a:off x="3757" y="799"/>
              <a:ext cx="2123" cy="2849"/>
            </a:xfrm>
            <a:prstGeom prst="rect">
              <a:avLst/>
            </a:prstGeom>
            <a:noFill/>
          </p:spPr>
        </p:pic>
        <p:sp>
          <p:nvSpPr>
            <p:cNvPr id="331791" name="Oval 15"/>
            <p:cNvSpPr>
              <a:spLocks noChangeArrowheads="1"/>
            </p:cNvSpPr>
            <p:nvPr/>
          </p:nvSpPr>
          <p:spPr bwMode="auto">
            <a:xfrm>
              <a:off x="4224" y="2136"/>
              <a:ext cx="720" cy="816"/>
            </a:xfrm>
            <a:prstGeom prst="ellipse">
              <a:avLst/>
            </a:prstGeom>
            <a:noFill/>
            <a:ln w="7938">
              <a:solidFill>
                <a:srgbClr val="FF0000"/>
              </a:solidFill>
              <a:round/>
              <a:headEnd/>
              <a:tailEnd/>
            </a:ln>
            <a:effectLst/>
          </p:spPr>
          <p:txBody>
            <a:bodyPr wrap="none" anchor="ctr">
              <a:spAutoFit/>
            </a:bodyPr>
            <a:lstStyle/>
            <a:p>
              <a:endParaRPr lang="de-DE"/>
            </a:p>
          </p:txBody>
        </p:sp>
      </p:grpSp>
      <p:pic>
        <p:nvPicPr>
          <p:cNvPr id="331792" name="Picture 16" descr="msotw9_temp0"/>
          <p:cNvPicPr>
            <a:picLocks noChangeAspect="1" noChangeArrowheads="1"/>
          </p:cNvPicPr>
          <p:nvPr/>
        </p:nvPicPr>
        <p:blipFill>
          <a:blip r:embed="rId2" cstate="print"/>
          <a:srcRect l="32468" t="64049" r="44156" b="8635"/>
          <a:stretch>
            <a:fillRect/>
          </a:stretch>
        </p:blipFill>
        <p:spPr bwMode="auto">
          <a:xfrm>
            <a:off x="209550" y="2438400"/>
            <a:ext cx="1695450" cy="2428875"/>
          </a:xfrm>
          <a:prstGeom prst="rect">
            <a:avLst/>
          </a:prstGeom>
          <a:noFill/>
          <a:ln w="9525">
            <a:noFill/>
            <a:miter lim="800000"/>
            <a:headEnd/>
            <a:tailEnd/>
          </a:ln>
          <a:effectLst/>
        </p:spPr>
      </p:pic>
      <p:pic>
        <p:nvPicPr>
          <p:cNvPr id="331793" name="Picture 17" descr="msotw9_temp0"/>
          <p:cNvPicPr>
            <a:picLocks noChangeAspect="1" noChangeArrowheads="1"/>
          </p:cNvPicPr>
          <p:nvPr/>
        </p:nvPicPr>
        <p:blipFill>
          <a:blip r:embed="rId5" cstate="print"/>
          <a:srcRect l="57143" t="75352" r="5194" b="8635"/>
          <a:stretch>
            <a:fillRect/>
          </a:stretch>
        </p:blipFill>
        <p:spPr bwMode="auto">
          <a:xfrm>
            <a:off x="1905000" y="4316413"/>
            <a:ext cx="2327275" cy="979487"/>
          </a:xfrm>
          <a:prstGeom prst="rect">
            <a:avLst/>
          </a:prstGeom>
          <a:noFill/>
          <a:ln w="9525">
            <a:noFill/>
            <a:miter lim="800000"/>
            <a:headEnd/>
            <a:tailEnd/>
          </a:ln>
          <a:effectLst/>
        </p:spPr>
      </p:pic>
      <p:grpSp>
        <p:nvGrpSpPr>
          <p:cNvPr id="4" name="Group 22"/>
          <p:cNvGrpSpPr>
            <a:grpSpLocks/>
          </p:cNvGrpSpPr>
          <p:nvPr/>
        </p:nvGrpSpPr>
        <p:grpSpPr bwMode="auto">
          <a:xfrm>
            <a:off x="5116513" y="4073525"/>
            <a:ext cx="1360487" cy="1900238"/>
            <a:chOff x="3223" y="2566"/>
            <a:chExt cx="857" cy="1197"/>
          </a:xfrm>
        </p:grpSpPr>
        <p:pic>
          <p:nvPicPr>
            <p:cNvPr id="331795" name="Picture 19" descr="kid_386_f5"/>
            <p:cNvPicPr>
              <a:picLocks noChangeAspect="1" noChangeArrowheads="1"/>
            </p:cNvPicPr>
            <p:nvPr/>
          </p:nvPicPr>
          <p:blipFill>
            <a:blip r:embed="rId6" cstate="print"/>
            <a:srcRect r="51657" b="3033"/>
            <a:stretch>
              <a:fillRect/>
            </a:stretch>
          </p:blipFill>
          <p:spPr bwMode="auto">
            <a:xfrm>
              <a:off x="3235" y="2836"/>
              <a:ext cx="845" cy="927"/>
            </a:xfrm>
            <a:prstGeom prst="rect">
              <a:avLst/>
            </a:prstGeom>
            <a:noFill/>
          </p:spPr>
        </p:pic>
        <p:sp>
          <p:nvSpPr>
            <p:cNvPr id="331782" name="AutoShape 6"/>
            <p:cNvSpPr>
              <a:spLocks noChangeArrowheads="1"/>
            </p:cNvSpPr>
            <p:nvPr/>
          </p:nvSpPr>
          <p:spPr bwMode="auto">
            <a:xfrm>
              <a:off x="3223" y="2566"/>
              <a:ext cx="857" cy="270"/>
            </a:xfrm>
            <a:prstGeom prst="triangle">
              <a:avLst>
                <a:gd name="adj" fmla="val 50000"/>
              </a:avLst>
            </a:prstGeom>
            <a:solidFill>
              <a:srgbClr val="E1CEB7"/>
            </a:solidFill>
            <a:ln w="7938">
              <a:noFill/>
              <a:miter lim="800000"/>
              <a:headEnd/>
              <a:tailEnd/>
            </a:ln>
            <a:effectLst/>
          </p:spPr>
          <p:txBody>
            <a:bodyPr anchor="ctr">
              <a:spAutoFit/>
            </a:bodyPr>
            <a:lstStyle/>
            <a:p>
              <a:endParaRPr lang="de-DE"/>
            </a:p>
          </p:txBody>
        </p:sp>
        <p:sp>
          <p:nvSpPr>
            <p:cNvPr id="331783" name="Text Box 7"/>
            <p:cNvSpPr txBox="1">
              <a:spLocks noChangeArrowheads="1"/>
            </p:cNvSpPr>
            <p:nvPr/>
          </p:nvSpPr>
          <p:spPr bwMode="auto">
            <a:xfrm>
              <a:off x="3380" y="2612"/>
              <a:ext cx="596" cy="287"/>
            </a:xfrm>
            <a:prstGeom prst="rect">
              <a:avLst/>
            </a:prstGeom>
            <a:noFill/>
            <a:ln w="7938">
              <a:noFill/>
              <a:miter lim="800000"/>
              <a:headEnd/>
              <a:tailEnd/>
            </a:ln>
            <a:effectLst/>
          </p:spPr>
          <p:txBody>
            <a:bodyPr wrap="none">
              <a:spAutoFit/>
            </a:bodyPr>
            <a:lstStyle/>
            <a:p>
              <a:r>
                <a:rPr lang="de-DE">
                  <a:solidFill>
                    <a:schemeClr val="tx1"/>
                  </a:solidFill>
                  <a:latin typeface="Arial" pitchFamily="34" charset="0"/>
                </a:rPr>
                <a:t>sHPT</a:t>
              </a:r>
            </a:p>
          </p:txBody>
        </p:sp>
      </p:grpSp>
      <p:sp>
        <p:nvSpPr>
          <p:cNvPr id="331796" name="Rectangle 20"/>
          <p:cNvSpPr>
            <a:spLocks noChangeArrowheads="1"/>
          </p:cNvSpPr>
          <p:nvPr/>
        </p:nvSpPr>
        <p:spPr bwMode="auto">
          <a:xfrm>
            <a:off x="5595938" y="1244600"/>
            <a:ext cx="3700462" cy="2400300"/>
          </a:xfrm>
          <a:prstGeom prst="rect">
            <a:avLst/>
          </a:prstGeom>
          <a:noFill/>
          <a:ln w="57150">
            <a:solidFill>
              <a:srgbClr val="993300"/>
            </a:solidFill>
            <a:miter lim="800000"/>
            <a:headEnd/>
            <a:tailEnd/>
          </a:ln>
          <a:effectLst/>
        </p:spPr>
        <p:txBody>
          <a:bodyPr wrap="none" anchor="ctr">
            <a:spAutoFit/>
          </a:bodyPr>
          <a:lstStyle/>
          <a:p>
            <a:endParaRPr lang="de-DE"/>
          </a:p>
        </p:txBody>
      </p:sp>
      <p:sp>
        <p:nvSpPr>
          <p:cNvPr id="331797" name="Rectangle 21"/>
          <p:cNvSpPr>
            <a:spLocks noChangeArrowheads="1"/>
          </p:cNvSpPr>
          <p:nvPr/>
        </p:nvSpPr>
        <p:spPr bwMode="auto">
          <a:xfrm>
            <a:off x="209550" y="2438400"/>
            <a:ext cx="4024313" cy="2857500"/>
          </a:xfrm>
          <a:prstGeom prst="rect">
            <a:avLst/>
          </a:prstGeom>
          <a:noFill/>
          <a:ln w="57150">
            <a:solidFill>
              <a:srgbClr val="993300"/>
            </a:solidFill>
            <a:miter lim="800000"/>
            <a:headEnd/>
            <a:tailEnd/>
          </a:ln>
          <a:effectLst/>
        </p:spPr>
        <p:txBody>
          <a:bodyPr anchor="ctr">
            <a:spAutoFit/>
          </a:bodyPr>
          <a:lstStyle/>
          <a:p>
            <a:endParaRPr lang="de-DE"/>
          </a:p>
        </p:txBody>
      </p:sp>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p:txBody>
          <a:bodyPr/>
          <a:lstStyle/>
          <a:p>
            <a:pPr algn="l"/>
            <a:r>
              <a:rPr lang="de-DE" sz="3600" b="1" dirty="0" smtClean="0">
                <a:solidFill>
                  <a:srgbClr val="990000"/>
                </a:solidFill>
                <a:latin typeface="Arial" pitchFamily="34" charset="0"/>
                <a:cs typeface="Arial" pitchFamily="34" charset="0"/>
              </a:rPr>
              <a:t>Harnstauungsniere</a:t>
            </a:r>
          </a:p>
        </p:txBody>
      </p:sp>
      <p:sp>
        <p:nvSpPr>
          <p:cNvPr id="45059" name="Text Box 4">
            <a:hlinkClick r:id="rId2" action="ppaction://hlinksldjump"/>
          </p:cNvPr>
          <p:cNvSpPr txBox="1">
            <a:spLocks noChangeArrowheads="1"/>
          </p:cNvSpPr>
          <p:nvPr/>
        </p:nvSpPr>
        <p:spPr bwMode="auto">
          <a:xfrm>
            <a:off x="-20638" y="-31750"/>
            <a:ext cx="782638" cy="336550"/>
          </a:xfrm>
          <a:prstGeom prst="rect">
            <a:avLst/>
          </a:prstGeom>
          <a:noFill/>
          <a:ln w="7938">
            <a:noFill/>
            <a:miter lim="800000"/>
            <a:headEnd/>
            <a:tailEnd/>
          </a:ln>
        </p:spPr>
        <p:txBody>
          <a:bodyPr wrap="none">
            <a:spAutoFit/>
          </a:bodyPr>
          <a:lstStyle/>
          <a:p>
            <a:r>
              <a:rPr lang="de-CH" sz="1600">
                <a:latin typeface="Arial" charset="0"/>
                <a:hlinkClick r:id="rId2" action="ppaction://hlinksldjump"/>
              </a:rPr>
              <a:t>zurück</a:t>
            </a:r>
            <a:endParaRPr lang="de-CH" sz="1600">
              <a:latin typeface="Arial" charset="0"/>
            </a:endParaRPr>
          </a:p>
        </p:txBody>
      </p:sp>
      <p:pic>
        <p:nvPicPr>
          <p:cNvPr id="45060" name="Picture 5" descr="harnstauungsniere_roe"/>
          <p:cNvPicPr>
            <a:picLocks noChangeAspect="1" noChangeArrowheads="1"/>
          </p:cNvPicPr>
          <p:nvPr/>
        </p:nvPicPr>
        <p:blipFill>
          <a:blip r:embed="rId3" cstate="print"/>
          <a:srcRect/>
          <a:stretch>
            <a:fillRect/>
          </a:stretch>
        </p:blipFill>
        <p:spPr bwMode="auto">
          <a:xfrm>
            <a:off x="914400" y="1295400"/>
            <a:ext cx="3195638" cy="5410200"/>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0" y="0"/>
            <a:ext cx="10287000" cy="1219200"/>
          </a:xfrm>
          <a:noFill/>
        </p:spPr>
        <p:txBody>
          <a:bodyPr/>
          <a:lstStyle/>
          <a:p>
            <a:pPr algn="l"/>
            <a:r>
              <a:rPr lang="de-DE" sz="3600" b="1" dirty="0" smtClean="0">
                <a:solidFill>
                  <a:srgbClr val="CC3300"/>
                </a:solidFill>
                <a:latin typeface="Arial" pitchFamily="34" charset="0"/>
                <a:cs typeface="Arial" pitchFamily="34" charset="0"/>
              </a:rPr>
              <a:t>www.sanktgeorg.de</a:t>
            </a:r>
          </a:p>
        </p:txBody>
      </p:sp>
      <p:sp>
        <p:nvSpPr>
          <p:cNvPr id="46083" name="Text Box 4"/>
          <p:cNvSpPr txBox="1">
            <a:spLocks noChangeArrowheads="1"/>
          </p:cNvSpPr>
          <p:nvPr/>
        </p:nvSpPr>
        <p:spPr bwMode="auto">
          <a:xfrm rot="-1441182">
            <a:off x="895350" y="3862388"/>
            <a:ext cx="8475663" cy="1006475"/>
          </a:xfrm>
          <a:prstGeom prst="rect">
            <a:avLst/>
          </a:prstGeom>
          <a:noFill/>
          <a:ln w="9525" algn="ctr">
            <a:noFill/>
            <a:miter lim="800000"/>
            <a:headEnd/>
            <a:tailEnd/>
          </a:ln>
        </p:spPr>
        <p:txBody>
          <a:bodyPr wrap="none">
            <a:spAutoFit/>
          </a:bodyPr>
          <a:lstStyle/>
          <a:p>
            <a:pPr algn="l"/>
            <a:r>
              <a:rPr lang="de-DE" sz="6000" b="1">
                <a:latin typeface="Arial" charset="0"/>
              </a:rPr>
              <a:t>www.nephro-leipzig.de</a:t>
            </a:r>
          </a:p>
        </p:txBody>
      </p:sp>
      <p:pic>
        <p:nvPicPr>
          <p:cNvPr id="68609" name="Picture 1"/>
          <p:cNvPicPr>
            <a:picLocks noChangeAspect="1" noChangeArrowheads="1"/>
          </p:cNvPicPr>
          <p:nvPr/>
        </p:nvPicPr>
        <p:blipFill>
          <a:blip r:embed="rId2" cstate="print"/>
          <a:srcRect l="8503" r="17458" b="11602"/>
          <a:stretch>
            <a:fillRect/>
          </a:stretch>
        </p:blipFill>
        <p:spPr bwMode="auto">
          <a:xfrm>
            <a:off x="30931" y="0"/>
            <a:ext cx="10263079" cy="7461448"/>
          </a:xfrm>
          <a:prstGeom prst="rect">
            <a:avLst/>
          </a:prstGeom>
          <a:noFill/>
          <a:ln w="63500">
            <a:solidFill>
              <a:srgbClr val="990000"/>
            </a:solidFill>
            <a:miter lim="800000"/>
            <a:headEnd/>
            <a:tailEnd/>
          </a:ln>
        </p:spPr>
      </p:pic>
      <p:sp>
        <p:nvSpPr>
          <p:cNvPr id="6" name="Abgerundetes Rechteck 5"/>
          <p:cNvSpPr/>
          <p:nvPr/>
        </p:nvSpPr>
        <p:spPr bwMode="auto">
          <a:xfrm>
            <a:off x="8671892" y="3212976"/>
            <a:ext cx="1656184" cy="648072"/>
          </a:xfrm>
          <a:prstGeom prst="roundRect">
            <a:avLst/>
          </a:prstGeom>
          <a:solidFill>
            <a:schemeClr val="bg1">
              <a:lumMod val="85000"/>
              <a:alpha val="22000"/>
            </a:schemeClr>
          </a:solidFill>
          <a:ln w="63500" cap="flat" cmpd="sng" algn="ctr">
            <a:solidFill>
              <a:srgbClr val="99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4400" b="0" i="0" u="none" strike="noStrike" cap="none" normalizeH="0" baseline="0" smtClean="0">
              <a:ln>
                <a:noFill/>
              </a:ln>
              <a:solidFill>
                <a:schemeClr val="tx1"/>
              </a:solidFill>
              <a:effectLst/>
              <a:latin typeface="Times New Roman" pitchFamily="18" charset="0"/>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ChangeArrowheads="1"/>
          </p:cNvSpPr>
          <p:nvPr/>
        </p:nvSpPr>
        <p:spPr bwMode="auto">
          <a:xfrm>
            <a:off x="2419350" y="1524000"/>
            <a:ext cx="5468938" cy="457200"/>
          </a:xfrm>
          <a:prstGeom prst="rect">
            <a:avLst/>
          </a:prstGeom>
          <a:noFill/>
          <a:ln w="9525">
            <a:noFill/>
            <a:miter lim="800000"/>
            <a:headEnd/>
            <a:tailEnd/>
          </a:ln>
        </p:spPr>
        <p:txBody>
          <a:bodyPr wrap="none">
            <a:spAutoFit/>
          </a:bodyPr>
          <a:lstStyle/>
          <a:p>
            <a:pPr algn="l" eaLnBrk="1" hangingPunct="1"/>
            <a:r>
              <a:rPr lang="de-DE" sz="2400" b="1">
                <a:latin typeface="Arial" charset="0"/>
              </a:rPr>
              <a:t>pH = 6,1 + log ([HCO</a:t>
            </a:r>
            <a:r>
              <a:rPr lang="de-DE" sz="2400" b="1" baseline="-25000">
                <a:latin typeface="Arial" charset="0"/>
              </a:rPr>
              <a:t>3</a:t>
            </a:r>
            <a:r>
              <a:rPr lang="de-DE" sz="2400" b="1" baseline="30000">
                <a:latin typeface="Arial" charset="0"/>
              </a:rPr>
              <a:t>-</a:t>
            </a:r>
            <a:r>
              <a:rPr lang="de-DE" sz="2400" b="1">
                <a:latin typeface="Arial" charset="0"/>
              </a:rPr>
              <a:t>]) /0,03 x pCO</a:t>
            </a:r>
            <a:r>
              <a:rPr lang="de-DE" sz="2400" b="1" baseline="-25000">
                <a:latin typeface="Arial" charset="0"/>
              </a:rPr>
              <a:t>2</a:t>
            </a:r>
            <a:r>
              <a:rPr lang="de-DE" sz="2400" b="1">
                <a:latin typeface="Arial" charset="0"/>
              </a:rPr>
              <a:t>)</a:t>
            </a:r>
          </a:p>
        </p:txBody>
      </p:sp>
      <p:sp>
        <p:nvSpPr>
          <p:cNvPr id="8196" name="Rectangle 3"/>
          <p:cNvSpPr>
            <a:spLocks noGrp="1" noChangeArrowheads="1"/>
          </p:cNvSpPr>
          <p:nvPr>
            <p:ph type="title" idx="4294967295"/>
          </p:nvPr>
        </p:nvSpPr>
        <p:spPr>
          <a:xfrm>
            <a:off x="161925" y="228600"/>
            <a:ext cx="2809875" cy="1143000"/>
          </a:xfrm>
          <a:noFill/>
        </p:spPr>
        <p:txBody>
          <a:bodyPr/>
          <a:lstStyle/>
          <a:p>
            <a:pPr algn="l"/>
            <a:r>
              <a:rPr lang="de-DE" sz="3600" b="1" dirty="0" smtClean="0">
                <a:solidFill>
                  <a:srgbClr val="990000"/>
                </a:solidFill>
                <a:latin typeface="Arial" pitchFamily="34" charset="0"/>
                <a:cs typeface="Arial" pitchFamily="34" charset="0"/>
              </a:rPr>
              <a:t>Azidose</a:t>
            </a:r>
          </a:p>
        </p:txBody>
      </p:sp>
      <p:graphicFrame>
        <p:nvGraphicFramePr>
          <p:cNvPr id="8194" name="Object 4"/>
          <p:cNvGraphicFramePr>
            <a:graphicFrameLocks noChangeAspect="1"/>
          </p:cNvGraphicFramePr>
          <p:nvPr/>
        </p:nvGraphicFramePr>
        <p:xfrm>
          <a:off x="2092325" y="1981200"/>
          <a:ext cx="6105525" cy="4073525"/>
        </p:xfrm>
        <a:graphic>
          <a:graphicData uri="http://schemas.openxmlformats.org/presentationml/2006/ole">
            <p:oleObj spid="_x0000_s8194" name="Diagramm" r:id="rId3" imgW="7200000" imgH="4803840" progId="">
              <p:embed followColorScheme="full"/>
            </p:oleObj>
          </a:graphicData>
        </a:graphic>
      </p:graphicFrame>
      <p:sp>
        <p:nvSpPr>
          <p:cNvPr id="8197" name="Rectangle 5"/>
          <p:cNvSpPr>
            <a:spLocks noChangeArrowheads="1"/>
          </p:cNvSpPr>
          <p:nvPr/>
        </p:nvSpPr>
        <p:spPr bwMode="auto">
          <a:xfrm>
            <a:off x="685800" y="6034088"/>
            <a:ext cx="9086850" cy="366712"/>
          </a:xfrm>
          <a:prstGeom prst="rect">
            <a:avLst/>
          </a:prstGeom>
          <a:noFill/>
          <a:ln w="9525">
            <a:noFill/>
            <a:miter lim="800000"/>
            <a:headEnd/>
            <a:tailEnd/>
          </a:ln>
        </p:spPr>
        <p:txBody>
          <a:bodyPr>
            <a:spAutoFit/>
          </a:bodyPr>
          <a:lstStyle/>
          <a:p>
            <a:pPr algn="l" eaLnBrk="1" hangingPunct="1"/>
            <a:r>
              <a:rPr lang="de-DE" sz="1800">
                <a:latin typeface="Arial" charset="0"/>
              </a:rPr>
              <a:t>Renale Ammoniumexkretion bei Gesunden unter diätetischer Säurebelastung</a:t>
            </a:r>
          </a:p>
        </p:txBody>
      </p:sp>
      <p:sp>
        <p:nvSpPr>
          <p:cNvPr id="8198" name="Rectangle 6"/>
          <p:cNvSpPr>
            <a:spLocks noChangeArrowheads="1"/>
          </p:cNvSpPr>
          <p:nvPr/>
        </p:nvSpPr>
        <p:spPr bwMode="auto">
          <a:xfrm>
            <a:off x="1114425" y="2406650"/>
            <a:ext cx="942975" cy="336550"/>
          </a:xfrm>
          <a:prstGeom prst="rect">
            <a:avLst/>
          </a:prstGeom>
          <a:noFill/>
          <a:ln w="9525">
            <a:noFill/>
            <a:miter lim="800000"/>
            <a:headEnd/>
            <a:tailEnd/>
          </a:ln>
        </p:spPr>
        <p:txBody>
          <a:bodyPr>
            <a:spAutoFit/>
          </a:bodyPr>
          <a:lstStyle/>
          <a:p>
            <a:pPr algn="l" eaLnBrk="1" hangingPunct="1"/>
            <a:r>
              <a:rPr lang="de-DE" sz="1600">
                <a:latin typeface="Arial" charset="0"/>
              </a:rPr>
              <a:t>mval/L</a:t>
            </a:r>
          </a:p>
        </p:txBody>
      </p:sp>
      <p:sp>
        <p:nvSpPr>
          <p:cNvPr id="8199" name="Text Box 7">
            <a:hlinkClick r:id="rId4" action="ppaction://hlinksldjump"/>
          </p:cNvPr>
          <p:cNvSpPr txBox="1">
            <a:spLocks noChangeArrowheads="1"/>
          </p:cNvSpPr>
          <p:nvPr/>
        </p:nvSpPr>
        <p:spPr bwMode="auto">
          <a:xfrm>
            <a:off x="0" y="0"/>
            <a:ext cx="782638" cy="336550"/>
          </a:xfrm>
          <a:prstGeom prst="rect">
            <a:avLst/>
          </a:prstGeom>
          <a:noFill/>
          <a:ln w="7938">
            <a:noFill/>
            <a:miter lim="800000"/>
            <a:headEnd/>
            <a:tailEnd/>
          </a:ln>
        </p:spPr>
        <p:txBody>
          <a:bodyPr wrap="none">
            <a:spAutoFit/>
          </a:bodyPr>
          <a:lstStyle/>
          <a:p>
            <a:r>
              <a:rPr lang="de-CH" sz="1600">
                <a:latin typeface="Arial" charset="0"/>
                <a:hlinkClick r:id="rId5" action="ppaction://hlinksldjump"/>
              </a:rPr>
              <a:t>zurück</a:t>
            </a:r>
            <a:endParaRPr lang="de-CH" sz="1600">
              <a:latin typeface="Arial" charset="0"/>
            </a:endParaRPr>
          </a:p>
        </p:txBody>
      </p:sp>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title" idx="4294967295"/>
          </p:nvPr>
        </p:nvSpPr>
        <p:spPr>
          <a:xfrm>
            <a:off x="180975" y="304800"/>
            <a:ext cx="9344025" cy="1143000"/>
          </a:xfrm>
          <a:noFill/>
        </p:spPr>
        <p:txBody>
          <a:bodyPr/>
          <a:lstStyle/>
          <a:p>
            <a:pPr algn="l"/>
            <a:r>
              <a:rPr lang="de-DE" sz="3600" b="1" dirty="0" smtClean="0">
                <a:solidFill>
                  <a:srgbClr val="990000"/>
                </a:solidFill>
                <a:latin typeface="Arial" pitchFamily="34" charset="0"/>
                <a:cs typeface="Arial" pitchFamily="34" charset="0"/>
              </a:rPr>
              <a:t>Lungenödem</a:t>
            </a:r>
          </a:p>
        </p:txBody>
      </p:sp>
      <p:pic>
        <p:nvPicPr>
          <p:cNvPr id="40963" name="Picture 26"/>
          <p:cNvPicPr>
            <a:picLocks noChangeAspect="1" noChangeArrowheads="1"/>
          </p:cNvPicPr>
          <p:nvPr/>
        </p:nvPicPr>
        <p:blipFill>
          <a:blip r:embed="rId2" cstate="print"/>
          <a:srcRect/>
          <a:stretch>
            <a:fillRect/>
          </a:stretch>
        </p:blipFill>
        <p:spPr bwMode="auto">
          <a:xfrm>
            <a:off x="1905000" y="1219200"/>
            <a:ext cx="6926263" cy="5648325"/>
          </a:xfrm>
          <a:prstGeom prst="rect">
            <a:avLst/>
          </a:prstGeom>
          <a:noFill/>
          <a:ln w="7938">
            <a:noFill/>
            <a:miter lim="800000"/>
            <a:headEnd/>
            <a:tailEnd/>
          </a:ln>
        </p:spPr>
      </p:pic>
      <p:sp>
        <p:nvSpPr>
          <p:cNvPr id="40964" name="Text Box 27">
            <a:hlinkClick r:id="rId3" action="ppaction://hlinksldjump"/>
          </p:cNvPr>
          <p:cNvSpPr txBox="1">
            <a:spLocks noChangeArrowheads="1"/>
          </p:cNvSpPr>
          <p:nvPr/>
        </p:nvSpPr>
        <p:spPr bwMode="auto">
          <a:xfrm>
            <a:off x="0" y="0"/>
            <a:ext cx="782638" cy="336550"/>
          </a:xfrm>
          <a:prstGeom prst="rect">
            <a:avLst/>
          </a:prstGeom>
          <a:noFill/>
          <a:ln w="7938">
            <a:noFill/>
            <a:miter lim="800000"/>
            <a:headEnd/>
            <a:tailEnd/>
          </a:ln>
        </p:spPr>
        <p:txBody>
          <a:bodyPr wrap="none">
            <a:spAutoFit/>
          </a:bodyPr>
          <a:lstStyle/>
          <a:p>
            <a:r>
              <a:rPr lang="de-CH" sz="1600" dirty="0">
                <a:latin typeface="Arial" charset="0"/>
                <a:hlinkClick r:id="rId3" action="ppaction://hlinksldjump"/>
              </a:rPr>
              <a:t>zurück</a:t>
            </a:r>
            <a:endParaRPr lang="de-CH" sz="1600" dirty="0">
              <a:latin typeface="Arial" charset="0"/>
            </a:endParaRPr>
          </a:p>
        </p:txBody>
      </p:sp>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190500" y="228600"/>
            <a:ext cx="9944100" cy="1143000"/>
          </a:xfrm>
          <a:noFill/>
        </p:spPr>
        <p:txBody>
          <a:bodyPr/>
          <a:lstStyle/>
          <a:p>
            <a:pPr algn="l"/>
            <a:r>
              <a:rPr lang="de-DE" sz="3600" b="1" dirty="0" err="1" smtClean="0">
                <a:solidFill>
                  <a:srgbClr val="990000"/>
                </a:solidFill>
                <a:latin typeface="Arial" pitchFamily="34" charset="0"/>
                <a:cs typeface="Arial" pitchFamily="34" charset="0"/>
              </a:rPr>
              <a:t>Hyperkaliämie</a:t>
            </a:r>
            <a:r>
              <a:rPr lang="de-DE" sz="3600" b="1" dirty="0" smtClean="0">
                <a:solidFill>
                  <a:srgbClr val="990000"/>
                </a:solidFill>
                <a:latin typeface="Arial" pitchFamily="34" charset="0"/>
                <a:cs typeface="Arial" pitchFamily="34" charset="0"/>
              </a:rPr>
              <a:t> – EKG I</a:t>
            </a:r>
          </a:p>
        </p:txBody>
      </p:sp>
      <p:pic>
        <p:nvPicPr>
          <p:cNvPr id="41987" name="Picture 3" descr="Hyperkaliämie EKG"/>
          <p:cNvPicPr>
            <a:picLocks noChangeAspect="1" noChangeArrowheads="1"/>
          </p:cNvPicPr>
          <p:nvPr/>
        </p:nvPicPr>
        <p:blipFill>
          <a:blip r:embed="rId2" cstate="print"/>
          <a:srcRect/>
          <a:stretch>
            <a:fillRect/>
          </a:stretch>
        </p:blipFill>
        <p:spPr bwMode="auto">
          <a:xfrm>
            <a:off x="0" y="1220788"/>
            <a:ext cx="10287000" cy="4664075"/>
          </a:xfrm>
          <a:prstGeom prst="rect">
            <a:avLst/>
          </a:prstGeom>
          <a:noFill/>
          <a:ln w="9525">
            <a:noFill/>
            <a:miter lim="800000"/>
            <a:headEnd/>
            <a:tailEnd/>
          </a:ln>
        </p:spPr>
      </p:pic>
      <p:sp>
        <p:nvSpPr>
          <p:cNvPr id="41988" name="Oval 4"/>
          <p:cNvSpPr>
            <a:spLocks noChangeArrowheads="1"/>
          </p:cNvSpPr>
          <p:nvPr/>
        </p:nvSpPr>
        <p:spPr bwMode="auto">
          <a:xfrm>
            <a:off x="5486400" y="3810000"/>
            <a:ext cx="381000" cy="609600"/>
          </a:xfrm>
          <a:prstGeom prst="ellipse">
            <a:avLst/>
          </a:prstGeom>
          <a:noFill/>
          <a:ln w="28575">
            <a:solidFill>
              <a:srgbClr val="FF0000"/>
            </a:solidFill>
            <a:round/>
            <a:headEnd/>
            <a:tailEnd/>
          </a:ln>
        </p:spPr>
        <p:txBody>
          <a:bodyPr wrap="none" anchor="ctr"/>
          <a:lstStyle/>
          <a:p>
            <a:endParaRPr lang="de-DE"/>
          </a:p>
        </p:txBody>
      </p:sp>
      <p:sp>
        <p:nvSpPr>
          <p:cNvPr id="41989" name="Oval 5"/>
          <p:cNvSpPr>
            <a:spLocks noChangeArrowheads="1"/>
          </p:cNvSpPr>
          <p:nvPr/>
        </p:nvSpPr>
        <p:spPr bwMode="auto">
          <a:xfrm>
            <a:off x="7620000" y="1371600"/>
            <a:ext cx="381000" cy="609600"/>
          </a:xfrm>
          <a:prstGeom prst="ellipse">
            <a:avLst/>
          </a:prstGeom>
          <a:noFill/>
          <a:ln w="28575">
            <a:solidFill>
              <a:srgbClr val="FF0000"/>
            </a:solidFill>
            <a:round/>
            <a:headEnd/>
            <a:tailEnd/>
          </a:ln>
        </p:spPr>
        <p:txBody>
          <a:bodyPr wrap="none" anchor="ctr"/>
          <a:lstStyle/>
          <a:p>
            <a:endParaRPr lang="de-DE"/>
          </a:p>
        </p:txBody>
      </p:sp>
      <p:sp>
        <p:nvSpPr>
          <p:cNvPr id="41990" name="Oval 6"/>
          <p:cNvSpPr>
            <a:spLocks noChangeArrowheads="1"/>
          </p:cNvSpPr>
          <p:nvPr/>
        </p:nvSpPr>
        <p:spPr bwMode="auto">
          <a:xfrm>
            <a:off x="2895600" y="5029200"/>
            <a:ext cx="381000" cy="609600"/>
          </a:xfrm>
          <a:prstGeom prst="ellipse">
            <a:avLst/>
          </a:prstGeom>
          <a:noFill/>
          <a:ln w="28575">
            <a:solidFill>
              <a:srgbClr val="FF0000"/>
            </a:solidFill>
            <a:round/>
            <a:headEnd/>
            <a:tailEnd/>
          </a:ln>
        </p:spPr>
        <p:txBody>
          <a:bodyPr wrap="none" anchor="ctr"/>
          <a:lstStyle/>
          <a:p>
            <a:endParaRPr lang="de-DE"/>
          </a:p>
        </p:txBody>
      </p:sp>
      <p:sp>
        <p:nvSpPr>
          <p:cNvPr id="41991" name="Text Box 7">
            <a:hlinkClick r:id="rId3" action="ppaction://hlinksldjump"/>
          </p:cNvPr>
          <p:cNvSpPr txBox="1">
            <a:spLocks noChangeArrowheads="1"/>
          </p:cNvSpPr>
          <p:nvPr/>
        </p:nvSpPr>
        <p:spPr bwMode="auto">
          <a:xfrm>
            <a:off x="0" y="0"/>
            <a:ext cx="782638" cy="336550"/>
          </a:xfrm>
          <a:prstGeom prst="rect">
            <a:avLst/>
          </a:prstGeom>
          <a:noFill/>
          <a:ln w="7938">
            <a:noFill/>
            <a:miter lim="800000"/>
            <a:headEnd/>
            <a:tailEnd/>
          </a:ln>
        </p:spPr>
        <p:txBody>
          <a:bodyPr wrap="none">
            <a:spAutoFit/>
          </a:bodyPr>
          <a:lstStyle/>
          <a:p>
            <a:r>
              <a:rPr lang="de-CH" sz="1600" dirty="0">
                <a:latin typeface="Arial" charset="0"/>
                <a:hlinkClick r:id="rId3" action="ppaction://hlinksldjump"/>
              </a:rPr>
              <a:t>zurück</a:t>
            </a:r>
            <a:endParaRPr lang="de-CH" sz="1600" dirty="0">
              <a:latin typeface="Arial" charset="0"/>
            </a:endParaRPr>
          </a:p>
        </p:txBody>
      </p:sp>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114425" y="838200"/>
            <a:ext cx="1257300" cy="396875"/>
          </a:xfrm>
          <a:prstGeom prst="rect">
            <a:avLst/>
          </a:prstGeom>
          <a:noFill/>
          <a:ln w="12700">
            <a:noFill/>
            <a:miter lim="800000"/>
            <a:headEnd type="none" w="sm" len="sm"/>
            <a:tailEnd type="none" w="sm" len="sm"/>
          </a:ln>
        </p:spPr>
        <p:txBody>
          <a:bodyPr wrap="none">
            <a:spAutoFit/>
          </a:bodyPr>
          <a:lstStyle/>
          <a:p>
            <a:pPr algn="l"/>
            <a:r>
              <a:rPr lang="de-DE" sz="2000">
                <a:solidFill>
                  <a:srgbClr val="6EA46E"/>
                </a:solidFill>
                <a:latin typeface="Arial" charset="0"/>
              </a:rPr>
              <a:t>Auffinden</a:t>
            </a:r>
          </a:p>
        </p:txBody>
      </p:sp>
      <p:pic>
        <p:nvPicPr>
          <p:cNvPr id="43011" name="Picture 3" descr="msotw9_temp0"/>
          <p:cNvPicPr>
            <a:picLocks noChangeAspect="1" noChangeArrowheads="1"/>
          </p:cNvPicPr>
          <p:nvPr/>
        </p:nvPicPr>
        <p:blipFill>
          <a:blip r:embed="rId2" cstate="print"/>
          <a:srcRect l="11977" r="30539" b="53812"/>
          <a:stretch>
            <a:fillRect/>
          </a:stretch>
        </p:blipFill>
        <p:spPr bwMode="auto">
          <a:xfrm>
            <a:off x="0" y="1295400"/>
            <a:ext cx="3803650" cy="4800600"/>
          </a:xfrm>
          <a:prstGeom prst="rect">
            <a:avLst/>
          </a:prstGeom>
          <a:noFill/>
          <a:ln w="12700">
            <a:noFill/>
            <a:miter lim="800000"/>
            <a:headEnd type="none" w="sm" len="sm"/>
            <a:tailEnd type="none" w="sm" len="sm"/>
          </a:ln>
        </p:spPr>
      </p:pic>
      <p:pic>
        <p:nvPicPr>
          <p:cNvPr id="43012" name="Picture 4" descr="msotw9_temp0"/>
          <p:cNvPicPr>
            <a:picLocks noChangeAspect="1" noChangeArrowheads="1"/>
          </p:cNvPicPr>
          <p:nvPr/>
        </p:nvPicPr>
        <p:blipFill>
          <a:blip r:embed="rId2" cstate="print"/>
          <a:srcRect l="1198" t="54131" r="1796"/>
          <a:stretch>
            <a:fillRect/>
          </a:stretch>
        </p:blipFill>
        <p:spPr bwMode="auto">
          <a:xfrm>
            <a:off x="3771900" y="1295400"/>
            <a:ext cx="6515100" cy="4800600"/>
          </a:xfrm>
          <a:prstGeom prst="rect">
            <a:avLst/>
          </a:prstGeom>
          <a:noFill/>
          <a:ln w="12700">
            <a:noFill/>
            <a:miter lim="800000"/>
            <a:headEnd type="none" w="sm" len="sm"/>
            <a:tailEnd type="none" w="sm" len="sm"/>
          </a:ln>
        </p:spPr>
      </p:pic>
      <p:sp>
        <p:nvSpPr>
          <p:cNvPr id="43013" name="Text Box 5"/>
          <p:cNvSpPr txBox="1">
            <a:spLocks noChangeArrowheads="1"/>
          </p:cNvSpPr>
          <p:nvPr/>
        </p:nvSpPr>
        <p:spPr bwMode="auto">
          <a:xfrm>
            <a:off x="3600450" y="854075"/>
            <a:ext cx="1609725" cy="396875"/>
          </a:xfrm>
          <a:prstGeom prst="rect">
            <a:avLst/>
          </a:prstGeom>
          <a:noFill/>
          <a:ln w="12700">
            <a:noFill/>
            <a:miter lim="800000"/>
            <a:headEnd type="none" w="sm" len="sm"/>
            <a:tailEnd type="none" w="sm" len="sm"/>
          </a:ln>
        </p:spPr>
        <p:txBody>
          <a:bodyPr wrap="none">
            <a:spAutoFit/>
          </a:bodyPr>
          <a:lstStyle/>
          <a:p>
            <a:pPr algn="l"/>
            <a:r>
              <a:rPr lang="de-DE" sz="2000">
                <a:solidFill>
                  <a:srgbClr val="6EA46E"/>
                </a:solidFill>
                <a:latin typeface="Arial" charset="0"/>
              </a:rPr>
              <a:t>Nach 10 min</a:t>
            </a:r>
          </a:p>
        </p:txBody>
      </p:sp>
      <p:sp>
        <p:nvSpPr>
          <p:cNvPr id="43014" name="Text Box 6"/>
          <p:cNvSpPr txBox="1">
            <a:spLocks noChangeArrowheads="1"/>
          </p:cNvSpPr>
          <p:nvPr/>
        </p:nvSpPr>
        <p:spPr bwMode="auto">
          <a:xfrm>
            <a:off x="6000750" y="838200"/>
            <a:ext cx="1609725" cy="396875"/>
          </a:xfrm>
          <a:prstGeom prst="rect">
            <a:avLst/>
          </a:prstGeom>
          <a:noFill/>
          <a:ln w="12700">
            <a:noFill/>
            <a:miter lim="800000"/>
            <a:headEnd type="none" w="sm" len="sm"/>
            <a:tailEnd type="none" w="sm" len="sm"/>
          </a:ln>
        </p:spPr>
        <p:txBody>
          <a:bodyPr wrap="none">
            <a:spAutoFit/>
          </a:bodyPr>
          <a:lstStyle/>
          <a:p>
            <a:pPr algn="l"/>
            <a:r>
              <a:rPr lang="de-DE" sz="2000">
                <a:solidFill>
                  <a:srgbClr val="6EA46E"/>
                </a:solidFill>
                <a:latin typeface="Arial" charset="0"/>
              </a:rPr>
              <a:t>Nach 30 min</a:t>
            </a:r>
          </a:p>
        </p:txBody>
      </p:sp>
      <p:sp>
        <p:nvSpPr>
          <p:cNvPr id="43015" name="Text Box 7"/>
          <p:cNvSpPr txBox="1">
            <a:spLocks noChangeArrowheads="1"/>
          </p:cNvSpPr>
          <p:nvPr/>
        </p:nvSpPr>
        <p:spPr bwMode="auto">
          <a:xfrm>
            <a:off x="8459788" y="838200"/>
            <a:ext cx="1751012" cy="396875"/>
          </a:xfrm>
          <a:prstGeom prst="rect">
            <a:avLst/>
          </a:prstGeom>
          <a:noFill/>
          <a:ln w="12700">
            <a:noFill/>
            <a:miter lim="800000"/>
            <a:headEnd type="none" w="sm" len="sm"/>
            <a:tailEnd type="none" w="sm" len="sm"/>
          </a:ln>
        </p:spPr>
        <p:txBody>
          <a:bodyPr wrap="none">
            <a:spAutoFit/>
          </a:bodyPr>
          <a:lstStyle/>
          <a:p>
            <a:pPr algn="l"/>
            <a:r>
              <a:rPr lang="de-DE" sz="2000">
                <a:solidFill>
                  <a:srgbClr val="6EA46E"/>
                </a:solidFill>
                <a:latin typeface="Arial" charset="0"/>
              </a:rPr>
              <a:t>Nach 300 min</a:t>
            </a:r>
          </a:p>
        </p:txBody>
      </p:sp>
      <p:sp>
        <p:nvSpPr>
          <p:cNvPr id="43016" name="Rectangle 8"/>
          <p:cNvSpPr>
            <a:spLocks noGrp="1" noChangeArrowheads="1"/>
          </p:cNvSpPr>
          <p:nvPr>
            <p:ph type="title" idx="4294967295"/>
          </p:nvPr>
        </p:nvSpPr>
        <p:spPr>
          <a:xfrm>
            <a:off x="76200" y="0"/>
            <a:ext cx="9944100" cy="1143000"/>
          </a:xfrm>
          <a:noFill/>
        </p:spPr>
        <p:txBody>
          <a:bodyPr/>
          <a:lstStyle/>
          <a:p>
            <a:pPr algn="l"/>
            <a:r>
              <a:rPr lang="de-DE" sz="3600" b="1" dirty="0" err="1" smtClean="0">
                <a:solidFill>
                  <a:srgbClr val="990000"/>
                </a:solidFill>
                <a:latin typeface="Arial" pitchFamily="34" charset="0"/>
                <a:cs typeface="Arial" pitchFamily="34" charset="0"/>
              </a:rPr>
              <a:t>Hyperkaliämie</a:t>
            </a:r>
            <a:r>
              <a:rPr lang="de-DE" sz="3600" b="1" dirty="0" smtClean="0">
                <a:solidFill>
                  <a:srgbClr val="990000"/>
                </a:solidFill>
                <a:latin typeface="Arial" pitchFamily="34" charset="0"/>
                <a:cs typeface="Arial" pitchFamily="34" charset="0"/>
              </a:rPr>
              <a:t> – EKG II</a:t>
            </a:r>
          </a:p>
        </p:txBody>
      </p:sp>
      <p:sp>
        <p:nvSpPr>
          <p:cNvPr id="10" name="Text Box 7">
            <a:hlinkClick r:id="rId3" action="ppaction://hlinksldjump"/>
          </p:cNvPr>
          <p:cNvSpPr txBox="1">
            <a:spLocks noChangeArrowheads="1"/>
          </p:cNvSpPr>
          <p:nvPr/>
        </p:nvSpPr>
        <p:spPr bwMode="auto">
          <a:xfrm>
            <a:off x="0" y="0"/>
            <a:ext cx="782638" cy="336550"/>
          </a:xfrm>
          <a:prstGeom prst="rect">
            <a:avLst/>
          </a:prstGeom>
          <a:noFill/>
          <a:ln w="7938">
            <a:noFill/>
            <a:miter lim="800000"/>
            <a:headEnd/>
            <a:tailEnd/>
          </a:ln>
        </p:spPr>
        <p:txBody>
          <a:bodyPr wrap="none">
            <a:spAutoFit/>
          </a:bodyPr>
          <a:lstStyle/>
          <a:p>
            <a:r>
              <a:rPr lang="de-CH" sz="1600" dirty="0">
                <a:latin typeface="Arial" charset="0"/>
                <a:hlinkClick r:id="rId3" action="ppaction://hlinksldjump"/>
              </a:rPr>
              <a:t>zurück</a:t>
            </a:r>
            <a:endParaRPr lang="de-CH" sz="1600" dirty="0">
              <a:latin typeface="Arial" charset="0"/>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50" y="44624"/>
            <a:ext cx="8743950" cy="914400"/>
          </a:xfrm>
        </p:spPr>
        <p:txBody>
          <a:bodyPr/>
          <a:lstStyle/>
          <a:p>
            <a:pPr algn="l"/>
            <a:r>
              <a:rPr lang="de-DE" sz="3600" b="1" dirty="0" smtClean="0">
                <a:solidFill>
                  <a:srgbClr val="990000"/>
                </a:solidFill>
                <a:latin typeface="Arial" pitchFamily="34" charset="0"/>
                <a:cs typeface="Arial" pitchFamily="34" charset="0"/>
              </a:rPr>
              <a:t>Erhöhtes </a:t>
            </a:r>
            <a:r>
              <a:rPr lang="de-DE" sz="3600" b="1" dirty="0" err="1" smtClean="0">
                <a:solidFill>
                  <a:srgbClr val="990000"/>
                </a:solidFill>
                <a:latin typeface="Arial" pitchFamily="34" charset="0"/>
                <a:cs typeface="Arial" pitchFamily="34" charset="0"/>
              </a:rPr>
              <a:t>Kreatinin</a:t>
            </a:r>
            <a:r>
              <a:rPr lang="de-DE" sz="3600" b="1" dirty="0" smtClean="0">
                <a:solidFill>
                  <a:srgbClr val="990000"/>
                </a:solidFill>
                <a:latin typeface="Arial" pitchFamily="34" charset="0"/>
                <a:cs typeface="Arial" pitchFamily="34" charset="0"/>
              </a:rPr>
              <a:t> - wie weiter ?</a:t>
            </a:r>
          </a:p>
        </p:txBody>
      </p:sp>
      <p:sp>
        <p:nvSpPr>
          <p:cNvPr id="16387" name="Text Box 3"/>
          <p:cNvSpPr txBox="1">
            <a:spLocks noChangeArrowheads="1"/>
          </p:cNvSpPr>
          <p:nvPr/>
        </p:nvSpPr>
        <p:spPr bwMode="auto">
          <a:xfrm>
            <a:off x="228600" y="2149475"/>
            <a:ext cx="9753600" cy="3108325"/>
          </a:xfrm>
          <a:prstGeom prst="rect">
            <a:avLst/>
          </a:prstGeom>
          <a:noFill/>
          <a:ln w="7938">
            <a:noFill/>
            <a:miter lim="800000"/>
            <a:headEnd/>
            <a:tailEnd/>
          </a:ln>
        </p:spPr>
        <p:txBody>
          <a:bodyPr>
            <a:spAutoFit/>
          </a:bodyPr>
          <a:lstStyle/>
          <a:p>
            <a:pPr marL="762000" indent="-762000" algn="l">
              <a:spcBef>
                <a:spcPct val="25000"/>
              </a:spcBef>
              <a:buFontTx/>
              <a:buChar char="•"/>
            </a:pPr>
            <a:r>
              <a:rPr lang="de-DE" sz="2400">
                <a:solidFill>
                  <a:schemeClr val="folHlink"/>
                </a:solidFill>
                <a:latin typeface="Arial" charset="0"/>
              </a:rPr>
              <a:t>Männlich 67 Jahre, 175cm, 74 kg, 155/100 mmHg</a:t>
            </a:r>
          </a:p>
          <a:p>
            <a:pPr marL="762000" indent="-762000" algn="l">
              <a:spcBef>
                <a:spcPct val="25000"/>
              </a:spcBef>
              <a:buFontTx/>
              <a:buChar char="•"/>
            </a:pPr>
            <a:r>
              <a:rPr lang="de-DE" sz="2400">
                <a:latin typeface="Arial" charset="0"/>
              </a:rPr>
              <a:t>Durchfall, Kopf- und Gliederschmerzen </a:t>
            </a:r>
            <a:r>
              <a:rPr lang="de-DE" sz="2400">
                <a:latin typeface="Arial" charset="0"/>
                <a:sym typeface="Symbol" pitchFamily="18" charset="2"/>
              </a:rPr>
              <a:t> Diclofenac oral</a:t>
            </a:r>
            <a:endParaRPr lang="de-DE" sz="2400">
              <a:latin typeface="Arial" charset="0"/>
            </a:endParaRPr>
          </a:p>
          <a:p>
            <a:pPr marL="762000" indent="-762000" algn="l">
              <a:spcBef>
                <a:spcPct val="25000"/>
              </a:spcBef>
              <a:buFontTx/>
              <a:buChar char="•"/>
            </a:pPr>
            <a:r>
              <a:rPr lang="de-DE" sz="2400">
                <a:latin typeface="Arial" charset="0"/>
              </a:rPr>
              <a:t>Serum-Kreatinin vor 6 Wochen 252 </a:t>
            </a:r>
            <a:r>
              <a:rPr lang="de-DE" sz="2400">
                <a:latin typeface="Arial" charset="0"/>
                <a:sym typeface="Symbol" pitchFamily="18" charset="2"/>
              </a:rPr>
              <a:t>g/L (2,84 mg/dL)</a:t>
            </a:r>
          </a:p>
          <a:p>
            <a:pPr marL="762000" indent="-762000" algn="l">
              <a:spcBef>
                <a:spcPct val="25000"/>
              </a:spcBef>
              <a:buFontTx/>
              <a:buChar char="•"/>
            </a:pPr>
            <a:r>
              <a:rPr lang="de-DE" sz="2400">
                <a:latin typeface="Arial" charset="0"/>
              </a:rPr>
              <a:t>Z.n. perforierter Sigmadivertikulitis, jetzt Hartmann-Ops/temp. Anus praeter; Durchfall</a:t>
            </a:r>
          </a:p>
          <a:p>
            <a:pPr marL="762000" indent="-762000" algn="l">
              <a:spcBef>
                <a:spcPct val="25000"/>
              </a:spcBef>
              <a:buFontTx/>
              <a:buChar char="•"/>
            </a:pPr>
            <a:r>
              <a:rPr lang="de-DE" sz="2400">
                <a:latin typeface="Arial" charset="0"/>
              </a:rPr>
              <a:t>Allgemeine Atherosklerose, KHK, Z.n. ACB</a:t>
            </a:r>
          </a:p>
          <a:p>
            <a:pPr marL="762000" indent="-762000" algn="l">
              <a:spcBef>
                <a:spcPct val="25000"/>
              </a:spcBef>
              <a:buFontTx/>
              <a:buChar char="•"/>
            </a:pPr>
            <a:endParaRPr lang="de-DE" sz="2400">
              <a:latin typeface="Arial" charset="0"/>
            </a:endParaRPr>
          </a:p>
        </p:txBody>
      </p:sp>
      <p:sp>
        <p:nvSpPr>
          <p:cNvPr id="16388" name="Rectangle 4">
            <a:hlinkClick r:id="rId3" action="ppaction://hlinksldjump"/>
          </p:cNvPr>
          <p:cNvSpPr>
            <a:spLocks noChangeArrowheads="1"/>
          </p:cNvSpPr>
          <p:nvPr/>
        </p:nvSpPr>
        <p:spPr bwMode="auto">
          <a:xfrm>
            <a:off x="3505200" y="3886200"/>
            <a:ext cx="1066800" cy="457200"/>
          </a:xfrm>
          <a:prstGeom prst="rect">
            <a:avLst/>
          </a:prstGeom>
          <a:noFill/>
          <a:ln w="8001">
            <a:noFill/>
            <a:miter lim="800000"/>
            <a:headEnd/>
            <a:tailEnd/>
          </a:ln>
        </p:spPr>
        <p:txBody>
          <a:bodyPr wrap="none" anchor="ctr"/>
          <a:lstStyle/>
          <a:p>
            <a:endParaRPr lang="de-DE"/>
          </a:p>
        </p:txBody>
      </p:sp>
      <p:sp>
        <p:nvSpPr>
          <p:cNvPr id="257029" name="Text Box 5"/>
          <p:cNvSpPr txBox="1">
            <a:spLocks noChangeArrowheads="1"/>
          </p:cNvSpPr>
          <p:nvPr/>
        </p:nvSpPr>
        <p:spPr bwMode="auto">
          <a:xfrm>
            <a:off x="228600" y="5105400"/>
            <a:ext cx="9753600" cy="457200"/>
          </a:xfrm>
          <a:prstGeom prst="rect">
            <a:avLst/>
          </a:prstGeom>
          <a:noFill/>
          <a:ln w="7938">
            <a:noFill/>
            <a:miter lim="800000"/>
            <a:headEnd/>
            <a:tailEnd/>
          </a:ln>
        </p:spPr>
        <p:txBody>
          <a:bodyPr>
            <a:spAutoFit/>
          </a:bodyPr>
          <a:lstStyle/>
          <a:p>
            <a:pPr marL="762000" indent="-762000" algn="l">
              <a:spcBef>
                <a:spcPct val="25000"/>
              </a:spcBef>
              <a:buFontTx/>
              <a:buChar char="•"/>
            </a:pPr>
            <a:r>
              <a:rPr lang="de-DE" sz="2400">
                <a:solidFill>
                  <a:schemeClr val="tx2"/>
                </a:solidFill>
                <a:latin typeface="Arial" charset="0"/>
              </a:rPr>
              <a:t>„Acute on chronic“ Nierenversagen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7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371600" y="2238375"/>
            <a:ext cx="6107113" cy="2282825"/>
          </a:xfrm>
          <a:prstGeom prst="rect">
            <a:avLst/>
          </a:prstGeom>
          <a:noFill/>
          <a:ln w="12700">
            <a:noFill/>
            <a:miter lim="800000"/>
            <a:headEnd type="none" w="sm" len="sm"/>
            <a:tailEnd type="none" w="sm" len="sm"/>
          </a:ln>
        </p:spPr>
        <p:txBody>
          <a:bodyPr wrap="none">
            <a:spAutoFit/>
          </a:bodyPr>
          <a:lstStyle/>
          <a:p>
            <a:pPr marL="952500" indent="-952500" algn="l">
              <a:buFontTx/>
              <a:buChar char="•"/>
            </a:pPr>
            <a:r>
              <a:rPr lang="de-DE" sz="2400">
                <a:solidFill>
                  <a:schemeClr val="tx2"/>
                </a:solidFill>
                <a:latin typeface="Arial" charset="0"/>
              </a:rPr>
              <a:t>EKG – Veränderungen (T-Wellen)</a:t>
            </a:r>
          </a:p>
          <a:p>
            <a:pPr marL="952500" indent="-952500" algn="l">
              <a:buFontTx/>
              <a:buChar char="•"/>
            </a:pPr>
            <a:r>
              <a:rPr lang="de-DE" sz="2400">
                <a:solidFill>
                  <a:schemeClr val="tx2"/>
                </a:solidFill>
                <a:latin typeface="Arial" charset="0"/>
              </a:rPr>
              <a:t>Periorbitale und akrale Dysästhesien</a:t>
            </a:r>
          </a:p>
          <a:p>
            <a:pPr marL="952500" indent="-952500" algn="l">
              <a:buFontTx/>
              <a:buChar char="•"/>
            </a:pPr>
            <a:r>
              <a:rPr lang="de-DE" sz="2400">
                <a:solidFill>
                  <a:schemeClr val="tx2"/>
                </a:solidFill>
                <a:latin typeface="Arial" charset="0"/>
              </a:rPr>
              <a:t>Palpitationen</a:t>
            </a:r>
          </a:p>
          <a:p>
            <a:pPr marL="952500" indent="-952500" algn="l">
              <a:buFontTx/>
              <a:buChar char="•"/>
            </a:pPr>
            <a:r>
              <a:rPr lang="de-DE" sz="2400">
                <a:solidFill>
                  <a:schemeClr val="tx2"/>
                </a:solidFill>
                <a:latin typeface="Arial" charset="0"/>
              </a:rPr>
              <a:t>Motorische Störungen</a:t>
            </a:r>
          </a:p>
          <a:p>
            <a:pPr marL="952500" indent="-952500" algn="l">
              <a:buFontTx/>
              <a:buChar char="•"/>
            </a:pPr>
            <a:r>
              <a:rPr lang="de-DE" sz="2400">
                <a:solidFill>
                  <a:schemeClr val="tx2"/>
                </a:solidFill>
                <a:latin typeface="Arial" charset="0"/>
              </a:rPr>
              <a:t>Unwohlsein</a:t>
            </a:r>
          </a:p>
          <a:p>
            <a:pPr marL="952500" indent="-952500" algn="l">
              <a:buFontTx/>
              <a:buChar char="•"/>
            </a:pPr>
            <a:r>
              <a:rPr lang="de-DE" sz="2400">
                <a:solidFill>
                  <a:schemeClr val="tx2"/>
                </a:solidFill>
                <a:latin typeface="Arial" charset="0"/>
              </a:rPr>
              <a:t>Metallgeschmack</a:t>
            </a:r>
          </a:p>
        </p:txBody>
      </p:sp>
      <p:sp>
        <p:nvSpPr>
          <p:cNvPr id="44035" name="Rectangle 3"/>
          <p:cNvSpPr>
            <a:spLocks noGrp="1" noChangeArrowheads="1"/>
          </p:cNvSpPr>
          <p:nvPr>
            <p:ph type="title" idx="4294967295"/>
          </p:nvPr>
        </p:nvSpPr>
        <p:spPr>
          <a:xfrm>
            <a:off x="152400" y="228600"/>
            <a:ext cx="10287000" cy="1143000"/>
          </a:xfrm>
          <a:noFill/>
        </p:spPr>
        <p:txBody>
          <a:bodyPr/>
          <a:lstStyle/>
          <a:p>
            <a:pPr algn="l"/>
            <a:r>
              <a:rPr lang="de-DE" sz="3600" b="1" dirty="0" err="1" smtClean="0">
                <a:solidFill>
                  <a:srgbClr val="990000"/>
                </a:solidFill>
                <a:latin typeface="Arial" pitchFamily="34" charset="0"/>
                <a:cs typeface="Arial" pitchFamily="34" charset="0"/>
              </a:rPr>
              <a:t>Hyperkaliämie</a:t>
            </a:r>
            <a:r>
              <a:rPr lang="de-DE" sz="3600" b="1" dirty="0" smtClean="0">
                <a:solidFill>
                  <a:srgbClr val="990000"/>
                </a:solidFill>
                <a:latin typeface="Arial" pitchFamily="34" charset="0"/>
                <a:cs typeface="Arial" pitchFamily="34" charset="0"/>
              </a:rPr>
              <a:t> – Klinik</a:t>
            </a:r>
          </a:p>
        </p:txBody>
      </p:sp>
      <p:sp>
        <p:nvSpPr>
          <p:cNvPr id="5" name="Text Box 7">
            <a:hlinkClick r:id="rId2" action="ppaction://hlinksldjump"/>
          </p:cNvPr>
          <p:cNvSpPr txBox="1">
            <a:spLocks noChangeArrowheads="1"/>
          </p:cNvSpPr>
          <p:nvPr/>
        </p:nvSpPr>
        <p:spPr bwMode="auto">
          <a:xfrm>
            <a:off x="0" y="0"/>
            <a:ext cx="782638" cy="336550"/>
          </a:xfrm>
          <a:prstGeom prst="rect">
            <a:avLst/>
          </a:prstGeom>
          <a:noFill/>
          <a:ln w="7938">
            <a:noFill/>
            <a:miter lim="800000"/>
            <a:headEnd/>
            <a:tailEnd/>
          </a:ln>
        </p:spPr>
        <p:txBody>
          <a:bodyPr wrap="none">
            <a:spAutoFit/>
          </a:bodyPr>
          <a:lstStyle/>
          <a:p>
            <a:r>
              <a:rPr lang="de-CH" sz="1600" dirty="0">
                <a:latin typeface="Arial" charset="0"/>
                <a:hlinkClick r:id="rId2" action="ppaction://hlinksldjump"/>
              </a:rPr>
              <a:t>zurück</a:t>
            </a:r>
            <a:endParaRPr lang="de-CH" sz="1600" dirty="0">
              <a:latin typeface="Arial" charset="0"/>
            </a:endParaRPr>
          </a:p>
        </p:txBody>
      </p:sp>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685800" y="1295400"/>
            <a:ext cx="8743950" cy="830997"/>
          </a:xfrm>
          <a:prstGeom prst="rect">
            <a:avLst/>
          </a:prstGeom>
          <a:noFill/>
          <a:ln w="9525">
            <a:noFill/>
            <a:miter lim="800000"/>
            <a:headEnd/>
            <a:tailEnd/>
          </a:ln>
        </p:spPr>
        <p:txBody>
          <a:bodyPr>
            <a:spAutoFit/>
          </a:bodyPr>
          <a:lstStyle/>
          <a:p>
            <a:pPr indent="673100" algn="l" eaLnBrk="1" hangingPunct="1"/>
            <a:r>
              <a:rPr lang="de-DE" sz="2400" u="sng" dirty="0">
                <a:latin typeface="Arial" charset="0"/>
              </a:rPr>
              <a:t>Multifaktorielle Genese</a:t>
            </a:r>
            <a:r>
              <a:rPr lang="de-DE" sz="2400" dirty="0">
                <a:latin typeface="Arial" charset="0"/>
              </a:rPr>
              <a:t> (</a:t>
            </a:r>
            <a:r>
              <a:rPr lang="de-DE" sz="2400" dirty="0" err="1">
                <a:latin typeface="Arial" charset="0"/>
              </a:rPr>
              <a:t>Epo</a:t>
            </a:r>
            <a:r>
              <a:rPr lang="de-DE" sz="2400" dirty="0">
                <a:latin typeface="Arial" charset="0"/>
              </a:rPr>
              <a:t>, Hämolyse, KM-Depression, Eisen- und Vitaminmangel, Blutverluste)</a:t>
            </a:r>
          </a:p>
        </p:txBody>
      </p:sp>
      <p:sp>
        <p:nvSpPr>
          <p:cNvPr id="35843" name="Rectangle 3"/>
          <p:cNvSpPr>
            <a:spLocks noGrp="1" noChangeArrowheads="1"/>
          </p:cNvSpPr>
          <p:nvPr>
            <p:ph type="title" idx="4294967295"/>
          </p:nvPr>
        </p:nvSpPr>
        <p:spPr>
          <a:xfrm>
            <a:off x="228600" y="228600"/>
            <a:ext cx="10029825" cy="1143000"/>
          </a:xfrm>
          <a:noFill/>
        </p:spPr>
        <p:txBody>
          <a:bodyPr/>
          <a:lstStyle/>
          <a:p>
            <a:pPr algn="l"/>
            <a:r>
              <a:rPr lang="de-DE" sz="3600" b="1" dirty="0" err="1" smtClean="0">
                <a:solidFill>
                  <a:srgbClr val="990000"/>
                </a:solidFill>
                <a:latin typeface="Arial" pitchFamily="34" charset="0"/>
                <a:cs typeface="Arial" pitchFamily="34" charset="0"/>
              </a:rPr>
              <a:t>Renale</a:t>
            </a:r>
            <a:r>
              <a:rPr lang="de-DE" sz="3600" b="1" dirty="0" smtClean="0">
                <a:solidFill>
                  <a:srgbClr val="990000"/>
                </a:solidFill>
                <a:latin typeface="Arial" pitchFamily="34" charset="0"/>
                <a:cs typeface="Arial" pitchFamily="34" charset="0"/>
              </a:rPr>
              <a:t> Anämie</a:t>
            </a:r>
          </a:p>
        </p:txBody>
      </p:sp>
      <p:sp>
        <p:nvSpPr>
          <p:cNvPr id="35844" name="Rectangle 4"/>
          <p:cNvSpPr>
            <a:spLocks noChangeArrowheads="1"/>
          </p:cNvSpPr>
          <p:nvPr/>
        </p:nvSpPr>
        <p:spPr bwMode="auto">
          <a:xfrm>
            <a:off x="514350" y="2514600"/>
            <a:ext cx="2828925" cy="533400"/>
          </a:xfrm>
          <a:prstGeom prst="rect">
            <a:avLst/>
          </a:prstGeom>
          <a:solidFill>
            <a:srgbClr val="6EA46E"/>
          </a:solidFill>
          <a:ln w="9525">
            <a:noFill/>
            <a:miter lim="800000"/>
            <a:headEnd/>
            <a:tailEnd/>
          </a:ln>
        </p:spPr>
        <p:txBody>
          <a:bodyPr wrap="none" anchor="ctr"/>
          <a:lstStyle/>
          <a:p>
            <a:pPr eaLnBrk="1" hangingPunct="1"/>
            <a:r>
              <a:rPr lang="de-DE" sz="2400">
                <a:solidFill>
                  <a:schemeClr val="bg1"/>
                </a:solidFill>
                <a:latin typeface="Arial" charset="0"/>
              </a:rPr>
              <a:t>Herzinsuffizienz</a:t>
            </a:r>
          </a:p>
        </p:txBody>
      </p:sp>
      <p:sp>
        <p:nvSpPr>
          <p:cNvPr id="35845" name="Rectangle 5"/>
          <p:cNvSpPr>
            <a:spLocks noChangeArrowheads="1"/>
          </p:cNvSpPr>
          <p:nvPr/>
        </p:nvSpPr>
        <p:spPr bwMode="auto">
          <a:xfrm>
            <a:off x="7115175" y="2438400"/>
            <a:ext cx="2828925" cy="533400"/>
          </a:xfrm>
          <a:prstGeom prst="rect">
            <a:avLst/>
          </a:prstGeom>
          <a:solidFill>
            <a:srgbClr val="6EA46E"/>
          </a:solidFill>
          <a:ln w="9525">
            <a:noFill/>
            <a:miter lim="800000"/>
            <a:headEnd/>
            <a:tailEnd/>
          </a:ln>
        </p:spPr>
        <p:txBody>
          <a:bodyPr wrap="none" anchor="ctr"/>
          <a:lstStyle/>
          <a:p>
            <a:pPr eaLnBrk="1" hangingPunct="1"/>
            <a:r>
              <a:rPr lang="de-DE" sz="2400">
                <a:solidFill>
                  <a:schemeClr val="bg1"/>
                </a:solidFill>
                <a:latin typeface="Arial" charset="0"/>
              </a:rPr>
              <a:t>Luftnot</a:t>
            </a:r>
          </a:p>
        </p:txBody>
      </p:sp>
      <p:sp>
        <p:nvSpPr>
          <p:cNvPr id="35846" name="Rectangle 6"/>
          <p:cNvSpPr>
            <a:spLocks noChangeArrowheads="1"/>
          </p:cNvSpPr>
          <p:nvPr/>
        </p:nvSpPr>
        <p:spPr bwMode="auto">
          <a:xfrm>
            <a:off x="3600450" y="5029200"/>
            <a:ext cx="3771900" cy="533400"/>
          </a:xfrm>
          <a:prstGeom prst="rect">
            <a:avLst/>
          </a:prstGeom>
          <a:solidFill>
            <a:srgbClr val="6EA46E"/>
          </a:solidFill>
          <a:ln w="9525">
            <a:noFill/>
            <a:miter lim="800000"/>
            <a:headEnd/>
            <a:tailEnd/>
          </a:ln>
        </p:spPr>
        <p:txBody>
          <a:bodyPr wrap="none" anchor="ctr"/>
          <a:lstStyle/>
          <a:p>
            <a:pPr eaLnBrk="1" hangingPunct="1"/>
            <a:r>
              <a:rPr lang="de-DE" sz="2400" dirty="0" smtClean="0">
                <a:solidFill>
                  <a:schemeClr val="bg1"/>
                </a:solidFill>
                <a:latin typeface="Arial" charset="0"/>
              </a:rPr>
              <a:t>Sympathikus</a:t>
            </a:r>
            <a:endParaRPr lang="de-DE" sz="2400" dirty="0">
              <a:solidFill>
                <a:schemeClr val="bg1"/>
              </a:solidFill>
              <a:latin typeface="Arial" charset="0"/>
            </a:endParaRPr>
          </a:p>
        </p:txBody>
      </p:sp>
      <p:sp>
        <p:nvSpPr>
          <p:cNvPr id="35847" name="Rectangle 7"/>
          <p:cNvSpPr>
            <a:spLocks noChangeArrowheads="1"/>
          </p:cNvSpPr>
          <p:nvPr/>
        </p:nvSpPr>
        <p:spPr bwMode="auto">
          <a:xfrm>
            <a:off x="4029075" y="3505200"/>
            <a:ext cx="2828925" cy="533400"/>
          </a:xfrm>
          <a:prstGeom prst="rect">
            <a:avLst/>
          </a:prstGeom>
          <a:solidFill>
            <a:srgbClr val="6EA46E"/>
          </a:solidFill>
          <a:ln w="9525">
            <a:noFill/>
            <a:miter lim="800000"/>
            <a:headEnd/>
            <a:tailEnd/>
          </a:ln>
        </p:spPr>
        <p:txBody>
          <a:bodyPr wrap="none" anchor="ctr"/>
          <a:lstStyle/>
          <a:p>
            <a:pPr eaLnBrk="1" hangingPunct="1"/>
            <a:r>
              <a:rPr lang="de-DE" sz="2400">
                <a:solidFill>
                  <a:schemeClr val="bg1"/>
                </a:solidFill>
                <a:latin typeface="Arial" charset="0"/>
              </a:rPr>
              <a:t>Anämie</a:t>
            </a:r>
          </a:p>
        </p:txBody>
      </p:sp>
      <p:sp>
        <p:nvSpPr>
          <p:cNvPr id="35848" name="Rectangle 8"/>
          <p:cNvSpPr>
            <a:spLocks noChangeArrowheads="1"/>
          </p:cNvSpPr>
          <p:nvPr/>
        </p:nvSpPr>
        <p:spPr bwMode="auto">
          <a:xfrm>
            <a:off x="3171825" y="4267200"/>
            <a:ext cx="4800600" cy="533400"/>
          </a:xfrm>
          <a:prstGeom prst="rect">
            <a:avLst/>
          </a:prstGeom>
          <a:solidFill>
            <a:srgbClr val="6EA46E"/>
          </a:solidFill>
          <a:ln w="9525">
            <a:noFill/>
            <a:miter lim="800000"/>
            <a:headEnd/>
            <a:tailEnd/>
          </a:ln>
        </p:spPr>
        <p:txBody>
          <a:bodyPr wrap="none" anchor="ctr"/>
          <a:lstStyle/>
          <a:p>
            <a:pPr eaLnBrk="1" hangingPunct="1"/>
            <a:r>
              <a:rPr lang="de-DE" sz="2400" dirty="0" smtClean="0">
                <a:solidFill>
                  <a:schemeClr val="bg1"/>
                </a:solidFill>
                <a:latin typeface="Arial" charset="0"/>
              </a:rPr>
              <a:t>Sauerstofftransportkapazität</a:t>
            </a:r>
            <a:endParaRPr lang="de-DE" sz="2400" dirty="0">
              <a:solidFill>
                <a:schemeClr val="bg1"/>
              </a:solidFill>
              <a:latin typeface="Arial" charset="0"/>
            </a:endParaRPr>
          </a:p>
        </p:txBody>
      </p:sp>
      <p:sp>
        <p:nvSpPr>
          <p:cNvPr id="35849" name="Line 9"/>
          <p:cNvSpPr>
            <a:spLocks noChangeShapeType="1"/>
          </p:cNvSpPr>
          <p:nvPr/>
        </p:nvSpPr>
        <p:spPr bwMode="auto">
          <a:xfrm>
            <a:off x="5400675" y="4038600"/>
            <a:ext cx="0" cy="228600"/>
          </a:xfrm>
          <a:prstGeom prst="line">
            <a:avLst/>
          </a:prstGeom>
          <a:noFill/>
          <a:ln w="28575">
            <a:solidFill>
              <a:schemeClr val="folHlink"/>
            </a:solidFill>
            <a:round/>
            <a:headEnd/>
            <a:tailEnd type="triangle" w="med" len="med"/>
          </a:ln>
        </p:spPr>
        <p:txBody>
          <a:bodyPr/>
          <a:lstStyle/>
          <a:p>
            <a:endParaRPr lang="de-DE"/>
          </a:p>
        </p:txBody>
      </p:sp>
      <p:sp>
        <p:nvSpPr>
          <p:cNvPr id="35850" name="Line 10"/>
          <p:cNvSpPr>
            <a:spLocks noChangeShapeType="1"/>
          </p:cNvSpPr>
          <p:nvPr/>
        </p:nvSpPr>
        <p:spPr bwMode="auto">
          <a:xfrm rot="4483842" flipH="1" flipV="1">
            <a:off x="7462838" y="2978150"/>
            <a:ext cx="1066800" cy="1371600"/>
          </a:xfrm>
          <a:prstGeom prst="line">
            <a:avLst/>
          </a:prstGeom>
          <a:noFill/>
          <a:ln w="38100">
            <a:solidFill>
              <a:schemeClr val="folHlink"/>
            </a:solidFill>
            <a:round/>
            <a:headEnd/>
            <a:tailEnd type="triangle" w="med" len="med"/>
          </a:ln>
        </p:spPr>
        <p:txBody>
          <a:bodyPr/>
          <a:lstStyle/>
          <a:p>
            <a:endParaRPr lang="de-DE"/>
          </a:p>
        </p:txBody>
      </p:sp>
      <p:sp>
        <p:nvSpPr>
          <p:cNvPr id="35851" name="Line 11"/>
          <p:cNvSpPr>
            <a:spLocks noChangeShapeType="1"/>
          </p:cNvSpPr>
          <p:nvPr/>
        </p:nvSpPr>
        <p:spPr bwMode="auto">
          <a:xfrm rot="-30226" flipH="1" flipV="1">
            <a:off x="1971675" y="3048000"/>
            <a:ext cx="1200150" cy="1219200"/>
          </a:xfrm>
          <a:prstGeom prst="line">
            <a:avLst/>
          </a:prstGeom>
          <a:noFill/>
          <a:ln w="38100">
            <a:solidFill>
              <a:schemeClr val="folHlink"/>
            </a:solidFill>
            <a:round/>
            <a:headEnd/>
            <a:tailEnd type="triangle" w="med" len="med"/>
          </a:ln>
        </p:spPr>
        <p:txBody>
          <a:bodyPr/>
          <a:lstStyle/>
          <a:p>
            <a:endParaRPr lang="de-DE"/>
          </a:p>
        </p:txBody>
      </p:sp>
      <p:sp>
        <p:nvSpPr>
          <p:cNvPr id="35852" name="Line 12"/>
          <p:cNvSpPr>
            <a:spLocks noChangeShapeType="1"/>
          </p:cNvSpPr>
          <p:nvPr/>
        </p:nvSpPr>
        <p:spPr bwMode="auto">
          <a:xfrm>
            <a:off x="5400675" y="4800600"/>
            <a:ext cx="0" cy="228600"/>
          </a:xfrm>
          <a:prstGeom prst="line">
            <a:avLst/>
          </a:prstGeom>
          <a:noFill/>
          <a:ln w="28575">
            <a:solidFill>
              <a:schemeClr val="folHlink"/>
            </a:solidFill>
            <a:round/>
            <a:headEnd/>
            <a:tailEnd type="triangle" w="med" len="med"/>
          </a:ln>
        </p:spPr>
        <p:txBody>
          <a:bodyPr/>
          <a:lstStyle/>
          <a:p>
            <a:endParaRPr lang="de-DE"/>
          </a:p>
        </p:txBody>
      </p:sp>
      <p:sp>
        <p:nvSpPr>
          <p:cNvPr id="35853" name="Line 13"/>
          <p:cNvSpPr>
            <a:spLocks noChangeShapeType="1"/>
          </p:cNvSpPr>
          <p:nvPr/>
        </p:nvSpPr>
        <p:spPr bwMode="auto">
          <a:xfrm rot="-30226" flipH="1" flipV="1">
            <a:off x="1804988" y="3044825"/>
            <a:ext cx="1714500" cy="2438400"/>
          </a:xfrm>
          <a:prstGeom prst="line">
            <a:avLst/>
          </a:prstGeom>
          <a:noFill/>
          <a:ln w="38100">
            <a:solidFill>
              <a:schemeClr val="folHlink"/>
            </a:solidFill>
            <a:round/>
            <a:headEnd/>
            <a:tailEnd type="triangle" w="med" len="med"/>
          </a:ln>
        </p:spPr>
        <p:txBody>
          <a:bodyPr/>
          <a:lstStyle/>
          <a:p>
            <a:endParaRPr lang="de-DE"/>
          </a:p>
        </p:txBody>
      </p:sp>
      <p:sp>
        <p:nvSpPr>
          <p:cNvPr id="35854" name="Line 14"/>
          <p:cNvSpPr>
            <a:spLocks noChangeShapeType="1"/>
          </p:cNvSpPr>
          <p:nvPr/>
        </p:nvSpPr>
        <p:spPr bwMode="auto">
          <a:xfrm rot="3582486" flipH="1" flipV="1">
            <a:off x="7467600" y="2895600"/>
            <a:ext cx="1524000" cy="2743200"/>
          </a:xfrm>
          <a:prstGeom prst="line">
            <a:avLst/>
          </a:prstGeom>
          <a:noFill/>
          <a:ln w="38100">
            <a:solidFill>
              <a:schemeClr val="folHlink"/>
            </a:solidFill>
            <a:round/>
            <a:headEnd/>
            <a:tailEnd type="triangle" w="med" len="med"/>
          </a:ln>
        </p:spPr>
        <p:txBody>
          <a:bodyPr/>
          <a:lstStyle/>
          <a:p>
            <a:endParaRPr lang="de-DE"/>
          </a:p>
        </p:txBody>
      </p:sp>
      <p:sp>
        <p:nvSpPr>
          <p:cNvPr id="35855" name="Line 15"/>
          <p:cNvSpPr>
            <a:spLocks noChangeShapeType="1"/>
          </p:cNvSpPr>
          <p:nvPr/>
        </p:nvSpPr>
        <p:spPr bwMode="auto">
          <a:xfrm>
            <a:off x="3343275" y="2743200"/>
            <a:ext cx="3771900" cy="0"/>
          </a:xfrm>
          <a:prstGeom prst="line">
            <a:avLst/>
          </a:prstGeom>
          <a:noFill/>
          <a:ln w="38100">
            <a:solidFill>
              <a:schemeClr val="folHlink"/>
            </a:solidFill>
            <a:round/>
            <a:headEnd type="triangle" w="med" len="med"/>
            <a:tailEnd type="triangle" w="med" len="med"/>
          </a:ln>
        </p:spPr>
        <p:txBody>
          <a:bodyPr/>
          <a:lstStyle/>
          <a:p>
            <a:endParaRPr lang="de-DE"/>
          </a:p>
        </p:txBody>
      </p:sp>
      <p:sp>
        <p:nvSpPr>
          <p:cNvPr id="35856" name="Text Box 16">
            <a:hlinkClick r:id="rId2" action="ppaction://hlinksldjump"/>
          </p:cNvPr>
          <p:cNvSpPr txBox="1">
            <a:spLocks noChangeArrowheads="1"/>
          </p:cNvSpPr>
          <p:nvPr/>
        </p:nvSpPr>
        <p:spPr bwMode="auto">
          <a:xfrm>
            <a:off x="0" y="0"/>
            <a:ext cx="782638" cy="336550"/>
          </a:xfrm>
          <a:prstGeom prst="rect">
            <a:avLst/>
          </a:prstGeom>
          <a:noFill/>
          <a:ln w="7938">
            <a:noFill/>
            <a:miter lim="800000"/>
            <a:headEnd/>
            <a:tailEnd/>
          </a:ln>
        </p:spPr>
        <p:txBody>
          <a:bodyPr wrap="none">
            <a:spAutoFit/>
          </a:bodyPr>
          <a:lstStyle/>
          <a:p>
            <a:r>
              <a:rPr lang="de-CH" sz="1600" dirty="0">
                <a:latin typeface="Arial" charset="0"/>
                <a:hlinkClick r:id="rId3" action="ppaction://hlinksldjump"/>
              </a:rPr>
              <a:t>zurück</a:t>
            </a:r>
            <a:endParaRPr lang="de-CH" sz="1600" dirty="0">
              <a:latin typeface="Arial" charset="0"/>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41076" y="-5680"/>
            <a:ext cx="8743950" cy="914400"/>
          </a:xfrm>
        </p:spPr>
        <p:txBody>
          <a:bodyPr/>
          <a:lstStyle/>
          <a:p>
            <a:pPr algn="l"/>
            <a:r>
              <a:rPr lang="de-DE" sz="3600" b="1" dirty="0" smtClean="0">
                <a:solidFill>
                  <a:srgbClr val="990000"/>
                </a:solidFill>
                <a:latin typeface="Arial" pitchFamily="34" charset="0"/>
                <a:cs typeface="Arial" pitchFamily="34" charset="0"/>
              </a:rPr>
              <a:t>Anamnese</a:t>
            </a:r>
          </a:p>
        </p:txBody>
      </p:sp>
      <p:sp>
        <p:nvSpPr>
          <p:cNvPr id="12291" name="Text Box 3"/>
          <p:cNvSpPr txBox="1">
            <a:spLocks noChangeArrowheads="1"/>
          </p:cNvSpPr>
          <p:nvPr/>
        </p:nvSpPr>
        <p:spPr bwMode="auto">
          <a:xfrm>
            <a:off x="228600" y="1695450"/>
            <a:ext cx="9753600" cy="3749675"/>
          </a:xfrm>
          <a:prstGeom prst="rect">
            <a:avLst/>
          </a:prstGeom>
          <a:noFill/>
          <a:ln w="7938">
            <a:noFill/>
            <a:miter lim="800000"/>
            <a:headEnd/>
            <a:tailEnd/>
          </a:ln>
        </p:spPr>
        <p:txBody>
          <a:bodyPr>
            <a:spAutoFit/>
          </a:bodyPr>
          <a:lstStyle/>
          <a:p>
            <a:pPr marL="762000" indent="-762000" algn="l">
              <a:spcBef>
                <a:spcPct val="25000"/>
              </a:spcBef>
              <a:buFontTx/>
              <a:buChar char="•"/>
            </a:pPr>
            <a:r>
              <a:rPr lang="de-DE" sz="4000">
                <a:latin typeface="Arial" charset="0"/>
              </a:rPr>
              <a:t>Kompensiert oder dekompensiert ?</a:t>
            </a:r>
          </a:p>
          <a:p>
            <a:pPr marL="762000" indent="-762000" algn="l">
              <a:spcBef>
                <a:spcPct val="25000"/>
              </a:spcBef>
              <a:buFontTx/>
              <a:buChar char="•"/>
            </a:pPr>
            <a:r>
              <a:rPr lang="de-DE" sz="4000">
                <a:latin typeface="Arial" charset="0"/>
              </a:rPr>
              <a:t>Akut oder chronisch ?</a:t>
            </a:r>
          </a:p>
          <a:p>
            <a:pPr marL="762000" indent="-762000" algn="l">
              <a:spcBef>
                <a:spcPct val="25000"/>
              </a:spcBef>
              <a:buFontTx/>
              <a:buChar char="•"/>
            </a:pPr>
            <a:endParaRPr lang="de-DE" sz="4000">
              <a:latin typeface="Arial" charset="0"/>
            </a:endParaRPr>
          </a:p>
          <a:p>
            <a:pPr marL="762000" indent="-762000" algn="l">
              <a:spcBef>
                <a:spcPct val="25000"/>
              </a:spcBef>
              <a:buFontTx/>
              <a:buChar char="•"/>
            </a:pPr>
            <a:r>
              <a:rPr lang="de-DE" sz="4000">
                <a:latin typeface="Arial" charset="0"/>
              </a:rPr>
              <a:t>Genese ?</a:t>
            </a:r>
          </a:p>
          <a:p>
            <a:pPr marL="762000" indent="-762000" algn="l">
              <a:spcBef>
                <a:spcPct val="25000"/>
              </a:spcBef>
              <a:buFontTx/>
              <a:buChar char="•"/>
            </a:pPr>
            <a:r>
              <a:rPr lang="de-DE" sz="4000">
                <a:latin typeface="Arial" charset="0"/>
              </a:rPr>
              <a:t>Prä- intra- oder postrenal ?</a:t>
            </a:r>
          </a:p>
        </p:txBody>
      </p:sp>
      <p:sp>
        <p:nvSpPr>
          <p:cNvPr id="12292" name="Rectangle 4">
            <a:hlinkClick r:id="rId3" action="ppaction://hlinksldjump"/>
          </p:cNvPr>
          <p:cNvSpPr>
            <a:spLocks noChangeArrowheads="1"/>
          </p:cNvSpPr>
          <p:nvPr/>
        </p:nvSpPr>
        <p:spPr bwMode="auto">
          <a:xfrm>
            <a:off x="3505200" y="3886200"/>
            <a:ext cx="1066800" cy="457200"/>
          </a:xfrm>
          <a:prstGeom prst="rect">
            <a:avLst/>
          </a:prstGeom>
          <a:noFill/>
          <a:ln w="8001">
            <a:noFill/>
            <a:miter lim="800000"/>
            <a:headEnd/>
            <a:tailEnd/>
          </a:ln>
        </p:spPr>
        <p:txBody>
          <a:bodyPr wrap="none" anchor="ctr"/>
          <a:lstStyle/>
          <a:p>
            <a:endParaRPr lang="de-DE"/>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val 2"/>
          <p:cNvSpPr>
            <a:spLocks noChangeArrowheads="1"/>
          </p:cNvSpPr>
          <p:nvPr/>
        </p:nvSpPr>
        <p:spPr bwMode="auto">
          <a:xfrm>
            <a:off x="76200" y="2667000"/>
            <a:ext cx="4114800" cy="2514600"/>
          </a:xfrm>
          <a:prstGeom prst="ellipse">
            <a:avLst/>
          </a:prstGeom>
          <a:solidFill>
            <a:srgbClr val="6EA46E"/>
          </a:solidFill>
          <a:ln w="9525">
            <a:solidFill>
              <a:schemeClr val="folHlink"/>
            </a:solidFill>
            <a:round/>
            <a:headEnd/>
            <a:tailEnd/>
          </a:ln>
        </p:spPr>
        <p:txBody>
          <a:bodyPr wrap="none" anchor="ctr"/>
          <a:lstStyle/>
          <a:p>
            <a:pPr eaLnBrk="1" hangingPunct="1"/>
            <a:endParaRPr lang="de-CH" sz="2400">
              <a:latin typeface="Arial" charset="0"/>
            </a:endParaRPr>
          </a:p>
        </p:txBody>
      </p:sp>
      <p:sp>
        <p:nvSpPr>
          <p:cNvPr id="17411" name="Oval 3"/>
          <p:cNvSpPr>
            <a:spLocks noChangeArrowheads="1"/>
          </p:cNvSpPr>
          <p:nvPr/>
        </p:nvSpPr>
        <p:spPr bwMode="auto">
          <a:xfrm>
            <a:off x="1143000" y="3962400"/>
            <a:ext cx="2057400" cy="838200"/>
          </a:xfrm>
          <a:prstGeom prst="ellipse">
            <a:avLst/>
          </a:prstGeom>
          <a:solidFill>
            <a:srgbClr val="DDDDDD"/>
          </a:solidFill>
          <a:ln w="9525">
            <a:noFill/>
            <a:round/>
            <a:headEnd/>
            <a:tailEnd/>
          </a:ln>
        </p:spPr>
        <p:txBody>
          <a:bodyPr wrap="none" anchor="ctr"/>
          <a:lstStyle/>
          <a:p>
            <a:pPr eaLnBrk="1" hangingPunct="1"/>
            <a:r>
              <a:rPr lang="de-DE" sz="2400" b="1">
                <a:latin typeface="Arial" charset="0"/>
              </a:rPr>
              <a:t>Urämie</a:t>
            </a:r>
          </a:p>
        </p:txBody>
      </p:sp>
      <p:sp>
        <p:nvSpPr>
          <p:cNvPr id="17412" name="Text Box 4"/>
          <p:cNvSpPr txBox="1">
            <a:spLocks noChangeArrowheads="1"/>
          </p:cNvSpPr>
          <p:nvPr/>
        </p:nvSpPr>
        <p:spPr bwMode="auto">
          <a:xfrm>
            <a:off x="3438525" y="1511300"/>
            <a:ext cx="7000875" cy="1917700"/>
          </a:xfrm>
          <a:prstGeom prst="rect">
            <a:avLst/>
          </a:prstGeom>
          <a:noFill/>
          <a:ln w="9525">
            <a:noFill/>
            <a:miter lim="800000"/>
            <a:headEnd/>
            <a:tailEnd/>
          </a:ln>
        </p:spPr>
        <p:txBody>
          <a:bodyPr>
            <a:spAutoFit/>
          </a:bodyPr>
          <a:lstStyle/>
          <a:p>
            <a:pPr algn="l" defTabSz="381000" eaLnBrk="1" hangingPunct="1"/>
            <a:r>
              <a:rPr lang="de-DE" sz="2400" b="1">
                <a:latin typeface="Arial" charset="0"/>
              </a:rPr>
              <a:t>„Kompensierte Niereninsuffizienz“/Chronisch</a:t>
            </a:r>
          </a:p>
          <a:p>
            <a:pPr algn="l" defTabSz="381000" eaLnBrk="1" hangingPunct="1"/>
            <a:r>
              <a:rPr lang="de-DE" sz="2400">
                <a:latin typeface="Arial" charset="0"/>
              </a:rPr>
              <a:t>	Progrediente, meist irreversible 	Einschränkung  der Nierenfunktion aus 	unterschiedlicher Ursache die noch keiner 	Nierenersatztherapie bedarf</a:t>
            </a:r>
          </a:p>
        </p:txBody>
      </p:sp>
      <p:sp>
        <p:nvSpPr>
          <p:cNvPr id="17413" name="Text Box 5"/>
          <p:cNvSpPr txBox="1">
            <a:spLocks noChangeArrowheads="1"/>
          </p:cNvSpPr>
          <p:nvPr/>
        </p:nvSpPr>
        <p:spPr bwMode="auto">
          <a:xfrm>
            <a:off x="3810000" y="4292600"/>
            <a:ext cx="6343650" cy="1552575"/>
          </a:xfrm>
          <a:prstGeom prst="rect">
            <a:avLst/>
          </a:prstGeom>
          <a:noFill/>
          <a:ln w="9525">
            <a:noFill/>
            <a:miter lim="800000"/>
            <a:headEnd/>
            <a:tailEnd/>
          </a:ln>
        </p:spPr>
        <p:txBody>
          <a:bodyPr>
            <a:spAutoFit/>
          </a:bodyPr>
          <a:lstStyle/>
          <a:p>
            <a:pPr algn="l" eaLnBrk="1" hangingPunct="1"/>
            <a:r>
              <a:rPr lang="de-DE" sz="2400" b="1">
                <a:latin typeface="Arial" charset="0"/>
              </a:rPr>
              <a:t>„Dekompensierte Niereninsuffizienz“/Akut</a:t>
            </a:r>
          </a:p>
          <a:p>
            <a:pPr algn="l" eaLnBrk="1" hangingPunct="1"/>
            <a:r>
              <a:rPr lang="de-DE" sz="2400">
                <a:latin typeface="Arial" charset="0"/>
              </a:rPr>
              <a:t>Spezifische, lebensbedrohliche Symptomatik die der baldigen Einleitung der Nierenersatztherapie bedarf</a:t>
            </a:r>
          </a:p>
        </p:txBody>
      </p:sp>
      <p:sp>
        <p:nvSpPr>
          <p:cNvPr id="17414" name="Rectangle 6"/>
          <p:cNvSpPr>
            <a:spLocks noChangeArrowheads="1"/>
          </p:cNvSpPr>
          <p:nvPr/>
        </p:nvSpPr>
        <p:spPr bwMode="auto">
          <a:xfrm>
            <a:off x="152400" y="3124200"/>
            <a:ext cx="4189413" cy="457200"/>
          </a:xfrm>
          <a:prstGeom prst="rect">
            <a:avLst/>
          </a:prstGeom>
          <a:noFill/>
          <a:ln w="9525">
            <a:noFill/>
            <a:miter lim="800000"/>
            <a:headEnd/>
            <a:tailEnd/>
          </a:ln>
        </p:spPr>
        <p:txBody>
          <a:bodyPr>
            <a:spAutoFit/>
          </a:bodyPr>
          <a:lstStyle/>
          <a:p>
            <a:pPr eaLnBrk="1" hangingPunct="1">
              <a:spcBef>
                <a:spcPct val="50000"/>
              </a:spcBef>
            </a:pPr>
            <a:r>
              <a:rPr lang="de-DE" sz="2400" b="1">
                <a:solidFill>
                  <a:schemeClr val="bg1"/>
                </a:solidFill>
                <a:latin typeface="Arial" charset="0"/>
              </a:rPr>
              <a:t>Niereninsuffizienz</a:t>
            </a:r>
          </a:p>
        </p:txBody>
      </p:sp>
      <p:sp>
        <p:nvSpPr>
          <p:cNvPr id="17415" name="Rectangle 7"/>
          <p:cNvSpPr>
            <a:spLocks noGrp="1" noChangeArrowheads="1"/>
          </p:cNvSpPr>
          <p:nvPr>
            <p:ph type="title" idx="4294967295"/>
          </p:nvPr>
        </p:nvSpPr>
        <p:spPr>
          <a:xfrm>
            <a:off x="-24061" y="-27384"/>
            <a:ext cx="9344025" cy="1143000"/>
          </a:xfrm>
          <a:noFill/>
        </p:spPr>
        <p:txBody>
          <a:bodyPr/>
          <a:lstStyle/>
          <a:p>
            <a:pPr algn="l"/>
            <a:r>
              <a:rPr lang="de-DE" sz="3600" b="1" dirty="0" smtClean="0">
                <a:solidFill>
                  <a:srgbClr val="990000"/>
                </a:solidFill>
                <a:latin typeface="Arial" pitchFamily="34" charset="0"/>
                <a:cs typeface="Arial" pitchFamily="34" charset="0"/>
              </a:rPr>
              <a:t>Niereninsuffizienz - Einteilung</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0"/>
          <p:cNvSpPr>
            <a:spLocks noChangeArrowheads="1"/>
          </p:cNvSpPr>
          <p:nvPr/>
        </p:nvSpPr>
        <p:spPr bwMode="auto">
          <a:xfrm>
            <a:off x="6858000" y="1143000"/>
            <a:ext cx="3429000" cy="5715000"/>
          </a:xfrm>
          <a:prstGeom prst="rect">
            <a:avLst/>
          </a:prstGeom>
          <a:solidFill>
            <a:srgbClr val="DDDDDD"/>
          </a:solidFill>
          <a:ln w="7938">
            <a:noFill/>
            <a:miter lim="800000"/>
            <a:headEnd/>
            <a:tailEnd/>
          </a:ln>
        </p:spPr>
        <p:txBody>
          <a:bodyPr wrap="none" anchor="ctr"/>
          <a:lstStyle/>
          <a:p>
            <a:endParaRPr lang="de-DE"/>
          </a:p>
        </p:txBody>
      </p:sp>
      <p:sp>
        <p:nvSpPr>
          <p:cNvPr id="23556" name="Rectangle 17"/>
          <p:cNvSpPr>
            <a:spLocks noChangeArrowheads="1"/>
          </p:cNvSpPr>
          <p:nvPr/>
        </p:nvSpPr>
        <p:spPr bwMode="auto">
          <a:xfrm>
            <a:off x="0" y="1158875"/>
            <a:ext cx="3429000" cy="5715000"/>
          </a:xfrm>
          <a:prstGeom prst="rect">
            <a:avLst/>
          </a:prstGeom>
          <a:solidFill>
            <a:srgbClr val="DDDDDD"/>
          </a:solidFill>
          <a:ln w="7938">
            <a:noFill/>
            <a:miter lim="800000"/>
            <a:headEnd/>
            <a:tailEnd/>
          </a:ln>
        </p:spPr>
        <p:txBody>
          <a:bodyPr wrap="none" anchor="ctr"/>
          <a:lstStyle/>
          <a:p>
            <a:endParaRPr lang="de-DE"/>
          </a:p>
        </p:txBody>
      </p:sp>
      <p:sp>
        <p:nvSpPr>
          <p:cNvPr id="23557" name="Text Box 3"/>
          <p:cNvSpPr txBox="1">
            <a:spLocks noChangeArrowheads="1"/>
          </p:cNvSpPr>
          <p:nvPr/>
        </p:nvSpPr>
        <p:spPr bwMode="auto">
          <a:xfrm>
            <a:off x="3352800" y="593725"/>
            <a:ext cx="184150" cy="519113"/>
          </a:xfrm>
          <a:prstGeom prst="rect">
            <a:avLst/>
          </a:prstGeom>
          <a:noFill/>
          <a:ln w="12700">
            <a:noFill/>
            <a:miter lim="800000"/>
            <a:headEnd type="none" w="sm" len="sm"/>
            <a:tailEnd type="none" w="sm" len="sm"/>
          </a:ln>
        </p:spPr>
        <p:txBody>
          <a:bodyPr wrap="none">
            <a:spAutoFit/>
          </a:bodyPr>
          <a:lstStyle/>
          <a:p>
            <a:pPr algn="l"/>
            <a:endParaRPr lang="de-CH" sz="2800">
              <a:solidFill>
                <a:srgbClr val="FFFFFF"/>
              </a:solidFill>
              <a:latin typeface="Arial" charset="0"/>
            </a:endParaRPr>
          </a:p>
        </p:txBody>
      </p:sp>
      <p:sp>
        <p:nvSpPr>
          <p:cNvPr id="23558" name="Text Box 14"/>
          <p:cNvSpPr txBox="1">
            <a:spLocks noChangeArrowheads="1"/>
          </p:cNvSpPr>
          <p:nvPr/>
        </p:nvSpPr>
        <p:spPr bwMode="auto">
          <a:xfrm>
            <a:off x="9148763" y="2635250"/>
            <a:ext cx="184150" cy="457200"/>
          </a:xfrm>
          <a:prstGeom prst="rect">
            <a:avLst/>
          </a:prstGeom>
          <a:noFill/>
          <a:ln w="12700">
            <a:noFill/>
            <a:miter lim="800000"/>
            <a:headEnd type="none" w="sm" len="sm"/>
            <a:tailEnd type="none" w="sm" len="sm"/>
          </a:ln>
        </p:spPr>
        <p:txBody>
          <a:bodyPr wrap="none">
            <a:spAutoFit/>
          </a:bodyPr>
          <a:lstStyle/>
          <a:p>
            <a:endParaRPr lang="de-CH" sz="2400">
              <a:solidFill>
                <a:srgbClr val="6EA46E"/>
              </a:solidFill>
              <a:latin typeface="Arial" charset="0"/>
            </a:endParaRPr>
          </a:p>
        </p:txBody>
      </p:sp>
      <p:sp>
        <p:nvSpPr>
          <p:cNvPr id="23559" name="Rectangle 16"/>
          <p:cNvSpPr>
            <a:spLocks noGrp="1" noChangeArrowheads="1"/>
          </p:cNvSpPr>
          <p:nvPr>
            <p:ph type="title" idx="4294967295"/>
          </p:nvPr>
        </p:nvSpPr>
        <p:spPr>
          <a:xfrm>
            <a:off x="-41076" y="-5680"/>
            <a:ext cx="8743950" cy="914400"/>
          </a:xfrm>
        </p:spPr>
        <p:txBody>
          <a:bodyPr/>
          <a:lstStyle/>
          <a:p>
            <a:pPr algn="l"/>
            <a:r>
              <a:rPr lang="de-DE" sz="3600" b="1" dirty="0" smtClean="0">
                <a:solidFill>
                  <a:srgbClr val="990000"/>
                </a:solidFill>
                <a:latin typeface="Arial" pitchFamily="34" charset="0"/>
                <a:cs typeface="Arial" pitchFamily="34" charset="0"/>
              </a:rPr>
              <a:t>Akutes Nierenversagen</a:t>
            </a:r>
          </a:p>
        </p:txBody>
      </p:sp>
      <p:grpSp>
        <p:nvGrpSpPr>
          <p:cNvPr id="2" name="Group 28"/>
          <p:cNvGrpSpPr>
            <a:grpSpLocks/>
          </p:cNvGrpSpPr>
          <p:nvPr/>
        </p:nvGrpSpPr>
        <p:grpSpPr bwMode="auto">
          <a:xfrm>
            <a:off x="157163" y="2606675"/>
            <a:ext cx="9977437" cy="2295525"/>
            <a:chOff x="99" y="1642"/>
            <a:chExt cx="6285" cy="1446"/>
          </a:xfrm>
        </p:grpSpPr>
        <p:sp>
          <p:nvSpPr>
            <p:cNvPr id="23572" name="Text Box 11"/>
            <p:cNvSpPr txBox="1">
              <a:spLocks noChangeArrowheads="1"/>
            </p:cNvSpPr>
            <p:nvPr/>
          </p:nvSpPr>
          <p:spPr bwMode="auto">
            <a:xfrm>
              <a:off x="2206" y="1660"/>
              <a:ext cx="2037" cy="989"/>
            </a:xfrm>
            <a:prstGeom prst="rect">
              <a:avLst/>
            </a:prstGeom>
            <a:noFill/>
            <a:ln w="12700">
              <a:noFill/>
              <a:miter lim="800000"/>
              <a:headEnd type="none" w="sm" len="sm"/>
              <a:tailEnd type="none" w="sm" len="sm"/>
            </a:ln>
          </p:spPr>
          <p:txBody>
            <a:bodyPr wrap="none">
              <a:spAutoFit/>
            </a:bodyPr>
            <a:lstStyle/>
            <a:p>
              <a:pPr algn="l"/>
              <a:r>
                <a:rPr lang="de-DE" sz="2400" i="1" dirty="0" err="1" smtClean="0">
                  <a:latin typeface="Arial" charset="0"/>
                  <a:hlinkClick r:id="rId2" action="ppaction://hlinksldjump"/>
                </a:rPr>
                <a:t>Glomerulonephritis</a:t>
              </a:r>
              <a:endParaRPr lang="de-DE" sz="2400" i="1" dirty="0">
                <a:latin typeface="Arial" charset="0"/>
              </a:endParaRPr>
            </a:p>
            <a:p>
              <a:pPr algn="l"/>
              <a:endParaRPr lang="de-DE" sz="2400" dirty="0">
                <a:latin typeface="Arial" charset="0"/>
              </a:endParaRPr>
            </a:p>
            <a:p>
              <a:pPr algn="l"/>
              <a:r>
                <a:rPr lang="de-DE" sz="2400" dirty="0">
                  <a:latin typeface="Arial" charset="0"/>
                </a:rPr>
                <a:t>Interstitielle Nephritis</a:t>
              </a:r>
            </a:p>
            <a:p>
              <a:pPr algn="l"/>
              <a:r>
                <a:rPr lang="de-DE" sz="2400" dirty="0">
                  <a:latin typeface="Arial" charset="0"/>
                  <a:hlinkClick r:id="rId3" action="ppaction://hlinksldjump" tooltip="M. Wegener mit Halbmondbildung, Silber Färbung x 400"/>
                </a:rPr>
                <a:t>Rapid-progressive GN</a:t>
              </a:r>
              <a:endParaRPr lang="de-DE" sz="2400" dirty="0">
                <a:latin typeface="Arial" charset="0"/>
              </a:endParaRPr>
            </a:p>
          </p:txBody>
        </p:sp>
        <p:sp>
          <p:nvSpPr>
            <p:cNvPr id="23573" name="Text Box 12"/>
            <p:cNvSpPr txBox="1">
              <a:spLocks noChangeArrowheads="1"/>
            </p:cNvSpPr>
            <p:nvPr/>
          </p:nvSpPr>
          <p:spPr bwMode="auto">
            <a:xfrm>
              <a:off x="99" y="1650"/>
              <a:ext cx="1601" cy="1438"/>
            </a:xfrm>
            <a:prstGeom prst="rect">
              <a:avLst/>
            </a:prstGeom>
            <a:noFill/>
            <a:ln w="12700">
              <a:noFill/>
              <a:miter lim="800000"/>
              <a:headEnd type="none" w="sm" len="sm"/>
              <a:tailEnd type="none" w="sm" len="sm"/>
            </a:ln>
          </p:spPr>
          <p:txBody>
            <a:bodyPr wrap="none">
              <a:spAutoFit/>
            </a:bodyPr>
            <a:lstStyle/>
            <a:p>
              <a:pPr marL="457200" indent="-457200" algn="l"/>
              <a:r>
                <a:rPr lang="de-DE" sz="2400" i="1">
                  <a:latin typeface="Arial" charset="0"/>
                  <a:hlinkClick r:id="rId4" action="ppaction://hlinksldjump"/>
                </a:rPr>
                <a:t>Hämodynamisch</a:t>
              </a:r>
              <a:r>
                <a:rPr lang="de-DE" sz="2400">
                  <a:latin typeface="Arial" charset="0"/>
                </a:rPr>
                <a:t> </a:t>
              </a:r>
            </a:p>
            <a:p>
              <a:pPr marL="457200" indent="-457200" algn="l"/>
              <a:endParaRPr lang="de-DE" sz="2400">
                <a:latin typeface="Arial" charset="0"/>
              </a:endParaRPr>
            </a:p>
            <a:p>
              <a:pPr marL="457200" indent="-457200" algn="l"/>
              <a:r>
                <a:rPr lang="de-DE" sz="2400">
                  <a:latin typeface="Arial" charset="0"/>
                </a:rPr>
                <a:t>Sepsis</a:t>
              </a:r>
            </a:p>
            <a:p>
              <a:pPr marL="457200" indent="-457200" algn="l"/>
              <a:r>
                <a:rPr lang="de-DE" sz="2400">
                  <a:latin typeface="Arial" charset="0"/>
                </a:rPr>
                <a:t>Verbrennungen</a:t>
              </a:r>
            </a:p>
            <a:p>
              <a:pPr marL="457200" indent="-457200" algn="l"/>
              <a:r>
                <a:rPr lang="de-DE" sz="2400">
                  <a:latin typeface="Arial" charset="0"/>
                </a:rPr>
                <a:t>Traumata</a:t>
              </a:r>
            </a:p>
            <a:p>
              <a:pPr marL="457200" indent="-457200" algn="l"/>
              <a:r>
                <a:rPr lang="de-DE" sz="2400">
                  <a:latin typeface="Arial" charset="0"/>
                </a:rPr>
                <a:t>Kardiogen</a:t>
              </a:r>
            </a:p>
          </p:txBody>
        </p:sp>
        <p:sp>
          <p:nvSpPr>
            <p:cNvPr id="23574" name="Text Box 22"/>
            <p:cNvSpPr txBox="1">
              <a:spLocks noChangeArrowheads="1"/>
            </p:cNvSpPr>
            <p:nvPr/>
          </p:nvSpPr>
          <p:spPr bwMode="auto">
            <a:xfrm>
              <a:off x="4536" y="1642"/>
              <a:ext cx="1848" cy="288"/>
            </a:xfrm>
            <a:prstGeom prst="rect">
              <a:avLst/>
            </a:prstGeom>
            <a:noFill/>
            <a:ln w="12700">
              <a:noFill/>
              <a:miter lim="800000"/>
              <a:headEnd type="none" w="sm" len="sm"/>
              <a:tailEnd type="none" w="sm" len="sm"/>
            </a:ln>
          </p:spPr>
          <p:txBody>
            <a:bodyPr wrap="none">
              <a:spAutoFit/>
            </a:bodyPr>
            <a:lstStyle/>
            <a:p>
              <a:pPr algn="l"/>
              <a:r>
                <a:rPr lang="de-DE" sz="2400">
                  <a:latin typeface="Arial" charset="0"/>
                  <a:hlinkClick r:id="rId5" action="ppaction://hlinksldjump"/>
                </a:rPr>
                <a:t>Harnstauungsnieren</a:t>
              </a:r>
              <a:endParaRPr lang="de-DE" sz="2400">
                <a:latin typeface="Arial" charset="0"/>
              </a:endParaRPr>
            </a:p>
          </p:txBody>
        </p:sp>
      </p:grpSp>
      <p:grpSp>
        <p:nvGrpSpPr>
          <p:cNvPr id="23561" name="Group 6"/>
          <p:cNvGrpSpPr>
            <a:grpSpLocks/>
          </p:cNvGrpSpPr>
          <p:nvPr/>
        </p:nvGrpSpPr>
        <p:grpSpPr bwMode="auto">
          <a:xfrm>
            <a:off x="247650" y="1860550"/>
            <a:ext cx="9371013" cy="701675"/>
            <a:chOff x="139" y="1700"/>
            <a:chExt cx="5246" cy="442"/>
          </a:xfrm>
        </p:grpSpPr>
        <p:sp>
          <p:nvSpPr>
            <p:cNvPr id="23569" name="Text Box 7"/>
            <p:cNvSpPr txBox="1">
              <a:spLocks noChangeArrowheads="1"/>
            </p:cNvSpPr>
            <p:nvPr/>
          </p:nvSpPr>
          <p:spPr bwMode="auto">
            <a:xfrm>
              <a:off x="139" y="1738"/>
              <a:ext cx="1070" cy="404"/>
            </a:xfrm>
            <a:prstGeom prst="rect">
              <a:avLst/>
            </a:prstGeom>
            <a:noFill/>
            <a:ln w="12700">
              <a:noFill/>
              <a:miter lim="800000"/>
              <a:headEnd type="none" w="sm" len="sm"/>
              <a:tailEnd type="none" w="sm" len="sm"/>
            </a:ln>
          </p:spPr>
          <p:txBody>
            <a:bodyPr wrap="none">
              <a:spAutoFit/>
            </a:bodyPr>
            <a:lstStyle/>
            <a:p>
              <a:r>
                <a:rPr lang="de-DE" sz="3600">
                  <a:latin typeface="Arial" charset="0"/>
                </a:rPr>
                <a:t>Prärenal</a:t>
              </a:r>
              <a:endParaRPr lang="de-DE" sz="3600" u="sng">
                <a:latin typeface="Arial" charset="0"/>
              </a:endParaRPr>
            </a:p>
          </p:txBody>
        </p:sp>
        <p:sp>
          <p:nvSpPr>
            <p:cNvPr id="23570" name="Text Box 8"/>
            <p:cNvSpPr txBox="1">
              <a:spLocks noChangeArrowheads="1"/>
            </p:cNvSpPr>
            <p:nvPr/>
          </p:nvSpPr>
          <p:spPr bwMode="auto">
            <a:xfrm>
              <a:off x="4202" y="1700"/>
              <a:ext cx="1183" cy="404"/>
            </a:xfrm>
            <a:prstGeom prst="rect">
              <a:avLst/>
            </a:prstGeom>
            <a:noFill/>
            <a:ln w="12700">
              <a:noFill/>
              <a:miter lim="800000"/>
              <a:headEnd type="none" w="sm" len="sm"/>
              <a:tailEnd type="none" w="sm" len="sm"/>
            </a:ln>
          </p:spPr>
          <p:txBody>
            <a:bodyPr wrap="none">
              <a:spAutoFit/>
            </a:bodyPr>
            <a:lstStyle/>
            <a:p>
              <a:r>
                <a:rPr lang="de-DE" sz="3600">
                  <a:latin typeface="Arial" charset="0"/>
                </a:rPr>
                <a:t>Postrenal</a:t>
              </a:r>
            </a:p>
          </p:txBody>
        </p:sp>
        <p:sp>
          <p:nvSpPr>
            <p:cNvPr id="23571" name="Text Box 9"/>
            <p:cNvSpPr txBox="1">
              <a:spLocks noChangeArrowheads="1"/>
            </p:cNvSpPr>
            <p:nvPr/>
          </p:nvSpPr>
          <p:spPr bwMode="auto">
            <a:xfrm>
              <a:off x="2208" y="1707"/>
              <a:ext cx="1184" cy="404"/>
            </a:xfrm>
            <a:prstGeom prst="rect">
              <a:avLst/>
            </a:prstGeom>
            <a:noFill/>
            <a:ln w="12700">
              <a:noFill/>
              <a:miter lim="800000"/>
              <a:headEnd type="none" w="sm" len="sm"/>
              <a:tailEnd type="none" w="sm" len="sm"/>
            </a:ln>
          </p:spPr>
          <p:txBody>
            <a:bodyPr wrap="none">
              <a:spAutoFit/>
            </a:bodyPr>
            <a:lstStyle/>
            <a:p>
              <a:pPr algn="l"/>
              <a:r>
                <a:rPr lang="de-DE" sz="3600">
                  <a:latin typeface="Arial" charset="0"/>
                </a:rPr>
                <a:t>Intrarenal</a:t>
              </a:r>
            </a:p>
          </p:txBody>
        </p:sp>
      </p:grpSp>
      <p:grpSp>
        <p:nvGrpSpPr>
          <p:cNvPr id="4" name="Group 29"/>
          <p:cNvGrpSpPr>
            <a:grpSpLocks/>
          </p:cNvGrpSpPr>
          <p:nvPr/>
        </p:nvGrpSpPr>
        <p:grpSpPr bwMode="auto">
          <a:xfrm>
            <a:off x="2057400" y="4375150"/>
            <a:ext cx="6172200" cy="1492250"/>
            <a:chOff x="1296" y="2756"/>
            <a:chExt cx="3888" cy="940"/>
          </a:xfrm>
        </p:grpSpPr>
        <p:grpSp>
          <p:nvGrpSpPr>
            <p:cNvPr id="23563" name="Group 27"/>
            <p:cNvGrpSpPr>
              <a:grpSpLocks/>
            </p:cNvGrpSpPr>
            <p:nvPr/>
          </p:nvGrpSpPr>
          <p:grpSpPr bwMode="auto">
            <a:xfrm>
              <a:off x="1296" y="2756"/>
              <a:ext cx="1728" cy="940"/>
              <a:chOff x="1296" y="2756"/>
              <a:chExt cx="1728" cy="940"/>
            </a:xfrm>
          </p:grpSpPr>
          <p:sp>
            <p:nvSpPr>
              <p:cNvPr id="23567" name="Oval 24"/>
              <p:cNvSpPr>
                <a:spLocks noChangeArrowheads="1"/>
              </p:cNvSpPr>
              <p:nvPr/>
            </p:nvSpPr>
            <p:spPr bwMode="auto">
              <a:xfrm>
                <a:off x="1296" y="2756"/>
                <a:ext cx="1728" cy="940"/>
              </a:xfrm>
              <a:prstGeom prst="ellipse">
                <a:avLst/>
              </a:prstGeom>
              <a:solidFill>
                <a:srgbClr val="DDDDDD"/>
              </a:solidFill>
              <a:ln w="7938">
                <a:noFill/>
                <a:round/>
                <a:headEnd/>
                <a:tailEnd/>
              </a:ln>
            </p:spPr>
            <p:txBody>
              <a:bodyPr wrap="none" anchor="ctr"/>
              <a:lstStyle/>
              <a:p>
                <a:endParaRPr lang="de-DE"/>
              </a:p>
            </p:txBody>
          </p:sp>
          <p:sp>
            <p:nvSpPr>
              <p:cNvPr id="23568" name="Text Box 21"/>
              <p:cNvSpPr txBox="1">
                <a:spLocks noChangeArrowheads="1"/>
              </p:cNvSpPr>
              <p:nvPr/>
            </p:nvSpPr>
            <p:spPr bwMode="auto">
              <a:xfrm>
                <a:off x="1536" y="2852"/>
                <a:ext cx="1290" cy="748"/>
              </a:xfrm>
              <a:prstGeom prst="rect">
                <a:avLst/>
              </a:prstGeom>
              <a:noFill/>
              <a:ln w="12700">
                <a:noFill/>
                <a:miter lim="800000"/>
                <a:headEnd type="none" w="sm" len="sm"/>
                <a:tailEnd type="none" w="sm" len="sm"/>
              </a:ln>
            </p:spPr>
            <p:txBody>
              <a:bodyPr wrap="none">
                <a:spAutoFit/>
              </a:bodyPr>
              <a:lstStyle/>
              <a:p>
                <a:pPr algn="l"/>
                <a:r>
                  <a:rPr lang="de-DE" sz="2400" dirty="0">
                    <a:latin typeface="Arial" charset="0"/>
                  </a:rPr>
                  <a:t>Medikamente</a:t>
                </a:r>
              </a:p>
              <a:p>
                <a:pPr algn="l"/>
                <a:r>
                  <a:rPr lang="de-DE" sz="2400" dirty="0">
                    <a:latin typeface="Arial" charset="0"/>
                  </a:rPr>
                  <a:t>Alkohol</a:t>
                </a:r>
              </a:p>
              <a:p>
                <a:pPr algn="l"/>
                <a:r>
                  <a:rPr lang="de-DE" sz="2400" dirty="0">
                    <a:latin typeface="Arial" charset="0"/>
                  </a:rPr>
                  <a:t>Kontrastmittel</a:t>
                </a:r>
              </a:p>
            </p:txBody>
          </p:sp>
        </p:grpSp>
        <p:grpSp>
          <p:nvGrpSpPr>
            <p:cNvPr id="23564" name="Group 26"/>
            <p:cNvGrpSpPr>
              <a:grpSpLocks/>
            </p:cNvGrpSpPr>
            <p:nvPr/>
          </p:nvGrpSpPr>
          <p:grpSpPr bwMode="auto">
            <a:xfrm>
              <a:off x="3456" y="2756"/>
              <a:ext cx="1728" cy="940"/>
              <a:chOff x="3456" y="2756"/>
              <a:chExt cx="1728" cy="940"/>
            </a:xfrm>
          </p:grpSpPr>
          <p:sp>
            <p:nvSpPr>
              <p:cNvPr id="23565" name="Oval 25"/>
              <p:cNvSpPr>
                <a:spLocks noChangeArrowheads="1"/>
              </p:cNvSpPr>
              <p:nvPr/>
            </p:nvSpPr>
            <p:spPr bwMode="auto">
              <a:xfrm>
                <a:off x="3456" y="2756"/>
                <a:ext cx="1728" cy="940"/>
              </a:xfrm>
              <a:prstGeom prst="ellipse">
                <a:avLst/>
              </a:prstGeom>
              <a:solidFill>
                <a:srgbClr val="DDDDDD"/>
              </a:solidFill>
              <a:ln w="7938">
                <a:noFill/>
                <a:round/>
                <a:headEnd/>
                <a:tailEnd/>
              </a:ln>
            </p:spPr>
            <p:txBody>
              <a:bodyPr wrap="none" anchor="ctr"/>
              <a:lstStyle/>
              <a:p>
                <a:endParaRPr lang="de-DE"/>
              </a:p>
            </p:txBody>
          </p:sp>
          <p:sp>
            <p:nvSpPr>
              <p:cNvPr id="23566" name="Text Box 19"/>
              <p:cNvSpPr txBox="1">
                <a:spLocks noChangeArrowheads="1"/>
              </p:cNvSpPr>
              <p:nvPr/>
            </p:nvSpPr>
            <p:spPr bwMode="auto">
              <a:xfrm>
                <a:off x="3711" y="2948"/>
                <a:ext cx="1324" cy="518"/>
              </a:xfrm>
              <a:prstGeom prst="rect">
                <a:avLst/>
              </a:prstGeom>
              <a:noFill/>
              <a:ln w="12700">
                <a:noFill/>
                <a:miter lim="800000"/>
                <a:headEnd type="none" w="sm" len="sm"/>
                <a:tailEnd type="none" w="sm" len="sm"/>
              </a:ln>
            </p:spPr>
            <p:txBody>
              <a:bodyPr wrap="none">
                <a:spAutoFit/>
              </a:bodyPr>
              <a:lstStyle/>
              <a:p>
                <a:pPr algn="l"/>
                <a:r>
                  <a:rPr lang="de-DE" sz="2400">
                    <a:latin typeface="Arial" charset="0"/>
                  </a:rPr>
                  <a:t>Pyelonephritis</a:t>
                </a:r>
              </a:p>
              <a:p>
                <a:pPr algn="l"/>
                <a:r>
                  <a:rPr lang="de-DE" sz="2400">
                    <a:latin typeface="Arial" charset="0"/>
                  </a:rPr>
                  <a:t>Strikturen</a:t>
                </a:r>
              </a:p>
            </p:txBody>
          </p:sp>
        </p:grpSp>
      </p:grpSp>
    </p:spTree>
  </p:cSld>
  <p:clrMapOvr>
    <a:masterClrMapping/>
  </p:clrMapOvr>
  <p:transition spd="med">
    <p:zoom/>
  </p:transition>
  <p:timing>
    <p:tnLst>
      <p:par>
        <p:cTn id="1" dur="indefinite" restart="never" nodeType="tmRoot"/>
      </p:par>
    </p:tnLst>
  </p:timing>
</p:sld>
</file>

<file path=ppt/theme/theme1.xml><?xml version="1.0" encoding="utf-8"?>
<a:theme xmlns:a="http://schemas.openxmlformats.org/drawingml/2006/main" name="Leere Präsentat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fontScheme name="Leere Präsentatio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7938"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4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7938"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4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eere Prä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C:\Programme\Microsoft Office\Vorlagen\Präsentationsdesigns\MODERN.POT</Template>
  <TotalTime>0</TotalTime>
  <Words>1916</Words>
  <Application>Microsoft Office PowerPoint</Application>
  <PresentationFormat>35-mm-Dias</PresentationFormat>
  <Paragraphs>530</Paragraphs>
  <Slides>61</Slides>
  <Notes>22</Notes>
  <HiddenSlides>6</HiddenSlides>
  <MMClips>0</MMClips>
  <ScaleCrop>false</ScaleCrop>
  <HeadingPairs>
    <vt:vector size="8" baseType="variant">
      <vt:variant>
        <vt:lpstr>Verwendete Schriftarten</vt:lpstr>
      </vt:variant>
      <vt:variant>
        <vt:i4>8</vt:i4>
      </vt:variant>
      <vt:variant>
        <vt:lpstr>Design</vt:lpstr>
      </vt:variant>
      <vt:variant>
        <vt:i4>1</vt:i4>
      </vt:variant>
      <vt:variant>
        <vt:lpstr>Eingebettete OLE-Server</vt:lpstr>
      </vt:variant>
      <vt:variant>
        <vt:i4>1</vt:i4>
      </vt:variant>
      <vt:variant>
        <vt:lpstr>Folientitel</vt:lpstr>
      </vt:variant>
      <vt:variant>
        <vt:i4>61</vt:i4>
      </vt:variant>
    </vt:vector>
  </HeadingPairs>
  <TitlesOfParts>
    <vt:vector size="71" baseType="lpstr">
      <vt:lpstr>Arial</vt:lpstr>
      <vt:lpstr>Symbol</vt:lpstr>
      <vt:lpstr>Times New Roman</vt:lpstr>
      <vt:lpstr>Calibri</vt:lpstr>
      <vt:lpstr>Times</vt:lpstr>
      <vt:lpstr>ＭＳ Ｐゴシック</vt:lpstr>
      <vt:lpstr>Century Gothic</vt:lpstr>
      <vt:lpstr>Wingdings</vt:lpstr>
      <vt:lpstr>Leere Präsentation</vt:lpstr>
      <vt:lpstr>Diagramm</vt:lpstr>
      <vt:lpstr>Erhöhtes Kreatinin - wie weiter ?</vt:lpstr>
      <vt:lpstr>Folie 2</vt:lpstr>
      <vt:lpstr>IMPP GK2 Krankheitsteil</vt:lpstr>
      <vt:lpstr>IMPP GK2 Krankheitsteil</vt:lpstr>
      <vt:lpstr>Gliederung</vt:lpstr>
      <vt:lpstr>Erhöhtes Kreatinin - wie weiter ?</vt:lpstr>
      <vt:lpstr>Anamnese</vt:lpstr>
      <vt:lpstr>Niereninsuffizienz - Einteilung</vt:lpstr>
      <vt:lpstr>Akutes Nierenversagen</vt:lpstr>
      <vt:lpstr>Pathophysiologie</vt:lpstr>
      <vt:lpstr>Akute Tubulusnekrose / aNV</vt:lpstr>
      <vt:lpstr>Akutes Nierenversagen (ANV) Stadien nach                  RIFLE (ADQI)    AKIN</vt:lpstr>
      <vt:lpstr>Management des ANV</vt:lpstr>
      <vt:lpstr>MDRD-eGFR und chron. Niereninsuffizienz</vt:lpstr>
      <vt:lpstr>MDRD-eGFR</vt:lpstr>
      <vt:lpstr>Prävanz der CKD &gt; 3</vt:lpstr>
      <vt:lpstr>Nierenfunktion und Mortalität</vt:lpstr>
      <vt:lpstr>Mortalität bei Niereninsuffizienz vs Allgemeinbevölkerung</vt:lpstr>
      <vt:lpstr>Rolle von Diabetes und Hypertonie</vt:lpstr>
      <vt:lpstr>Nephrotisches    Nephritisches     Syndrom</vt:lpstr>
      <vt:lpstr>Minimal-change GN</vt:lpstr>
      <vt:lpstr>Membranöse GN Stadium 2 (von 4)</vt:lpstr>
      <vt:lpstr>Glomerulärer Halbmond bei Rapid-Progressiver GN</vt:lpstr>
      <vt:lpstr>Anti Nukläre Cytoplasmatische Antikörper - Vaskulitis</vt:lpstr>
      <vt:lpstr>Lupus (SLE) - Nephritis</vt:lpstr>
      <vt:lpstr>Dysmorphe Erythrozyten</vt:lpstr>
      <vt:lpstr>Zusammenfassung und Schlussfolgerung</vt:lpstr>
      <vt:lpstr>Chronische Niereninsuffizienz</vt:lpstr>
      <vt:lpstr>Niereninsuffizienz Begleiterkrankungen und Komplikationen</vt:lpstr>
      <vt:lpstr>Progression der Niereninsuffizienz</vt:lpstr>
      <vt:lpstr>Differentialtherapie der terminalen Niereninsuffizienz</vt:lpstr>
      <vt:lpstr>Renale Osteodystrophie</vt:lpstr>
      <vt:lpstr>Atherosklerose I</vt:lpstr>
      <vt:lpstr>Atherosklerose ? II</vt:lpstr>
      <vt:lpstr>PTH und Mortalität</vt:lpstr>
      <vt:lpstr>Calcium und Mortalität</vt:lpstr>
      <vt:lpstr>Phosphat und Mortalität</vt:lpstr>
      <vt:lpstr>Global and regional burden of disease and risk</vt:lpstr>
      <vt:lpstr>Systolischer Blutdruck und cv. Risiko</vt:lpstr>
      <vt:lpstr>Folie 40</vt:lpstr>
      <vt:lpstr>Folie 41</vt:lpstr>
      <vt:lpstr>Allgemeinmedizinische Basisdiagnostik Hypertonie</vt:lpstr>
      <vt:lpstr>Angiotensin-II induzierte Albuminurie </vt:lpstr>
      <vt:lpstr>Wirkung einer ACE-Hemmer Therapie auf den Verlauf der diabetischen Nephropathie</vt:lpstr>
      <vt:lpstr>Grundlagen des sHPT </vt:lpstr>
      <vt:lpstr>Symptomatik des sHPT </vt:lpstr>
      <vt:lpstr>25-OH Vitamin D</vt:lpstr>
      <vt:lpstr>Ca++ sensing normal und pathologisch</vt:lpstr>
      <vt:lpstr>Hyperplasie der Parathyreoidea</vt:lpstr>
      <vt:lpstr>Noduläre Hyperplasie und CaR Rezeptordichte</vt:lpstr>
      <vt:lpstr>Calciphylaxie </vt:lpstr>
      <vt:lpstr>Extraossäre Kalzifikation </vt:lpstr>
      <vt:lpstr>Knochen  Gefässe ??</vt:lpstr>
      <vt:lpstr>Harnstauungsniere</vt:lpstr>
      <vt:lpstr>www.sanktgeorg.de</vt:lpstr>
      <vt:lpstr>Azidose</vt:lpstr>
      <vt:lpstr>Lungenödem</vt:lpstr>
      <vt:lpstr>Hyperkaliämie – EKG I</vt:lpstr>
      <vt:lpstr>Hyperkaliämie – EKG II</vt:lpstr>
      <vt:lpstr>Hyperkaliämie – Klinik</vt:lpstr>
      <vt:lpstr>Renale Anämie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Kein Folientitel</dc:title>
  <dc:creator>Joachim</dc:creator>
  <cp:lastModifiedBy>Joachim Beige</cp:lastModifiedBy>
  <cp:revision>648</cp:revision>
  <cp:lastPrinted>2000-05-15T18:24:29Z</cp:lastPrinted>
  <dcterms:created xsi:type="dcterms:W3CDTF">1995-06-17T23:31:02Z</dcterms:created>
  <dcterms:modified xsi:type="dcterms:W3CDTF">2014-09-10T18:49:21Z</dcterms:modified>
</cp:coreProperties>
</file>